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xls" ContentType="application/vnd.ms-excel"/>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sldIdLst>
    <p:sldId id="256" r:id="rId2"/>
    <p:sldId id="257" r:id="rId3"/>
    <p:sldId id="315" r:id="rId4"/>
    <p:sldId id="328" r:id="rId5"/>
    <p:sldId id="329" r:id="rId6"/>
    <p:sldId id="330" r:id="rId7"/>
    <p:sldId id="311" r:id="rId8"/>
    <p:sldId id="260" r:id="rId9"/>
    <p:sldId id="342" r:id="rId10"/>
    <p:sldId id="320" r:id="rId11"/>
    <p:sldId id="316" r:id="rId12"/>
    <p:sldId id="326" r:id="rId13"/>
    <p:sldId id="323" r:id="rId14"/>
    <p:sldId id="325" r:id="rId15"/>
    <p:sldId id="319" r:id="rId16"/>
    <p:sldId id="322" r:id="rId17"/>
    <p:sldId id="318" r:id="rId18"/>
    <p:sldId id="327" r:id="rId19"/>
    <p:sldId id="338" r:id="rId20"/>
    <p:sldId id="333" r:id="rId21"/>
    <p:sldId id="334" r:id="rId22"/>
    <p:sldId id="335" r:id="rId23"/>
    <p:sldId id="336" r:id="rId24"/>
    <p:sldId id="337" r:id="rId25"/>
    <p:sldId id="332" r:id="rId26"/>
    <p:sldId id="339" r:id="rId27"/>
    <p:sldId id="303" r:id="rId28"/>
    <p:sldId id="304" r:id="rId29"/>
    <p:sldId id="305" r:id="rId30"/>
    <p:sldId id="263" r:id="rId31"/>
    <p:sldId id="265" r:id="rId32"/>
    <p:sldId id="262" r:id="rId33"/>
    <p:sldId id="264" r:id="rId34"/>
    <p:sldId id="280" r:id="rId35"/>
    <p:sldId id="313" r:id="rId36"/>
    <p:sldId id="281" r:id="rId37"/>
    <p:sldId id="279" r:id="rId38"/>
    <p:sldId id="341" r:id="rId39"/>
    <p:sldId id="284" r:id="rId40"/>
    <p:sldId id="286" r:id="rId41"/>
    <p:sldId id="288" r:id="rId42"/>
    <p:sldId id="289" r:id="rId43"/>
    <p:sldId id="290" r:id="rId44"/>
    <p:sldId id="291" r:id="rId45"/>
    <p:sldId id="292" r:id="rId46"/>
    <p:sldId id="293" r:id="rId47"/>
    <p:sldId id="295" r:id="rId48"/>
    <p:sldId id="296" r:id="rId49"/>
    <p:sldId id="297" r:id="rId50"/>
    <p:sldId id="314" r:id="rId51"/>
    <p:sldId id="340"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744" y="-48"/>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E53488-272D-463B-B157-F0B7C1F81CDF}" type="datetimeFigureOut">
              <a:rPr lang="en-US" smtClean="0"/>
              <a:pPr/>
              <a:t>1/15/2013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0307B6-F69F-4D5F-BC9D-A3ED021E6FF8}" type="slidenum">
              <a:rPr lang="en-GB" smtClean="0"/>
              <a:pPr/>
              <a:t>‹#›</a:t>
            </a:fld>
            <a:endParaRPr lang="en-GB"/>
          </a:p>
        </p:txBody>
      </p:sp>
    </p:spTree>
    <p:extLst>
      <p:ext uri="{BB962C8B-B14F-4D97-AF65-F5344CB8AC3E}">
        <p14:creationId xmlns:p14="http://schemas.microsoft.com/office/powerpoint/2010/main" val="600192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D11F8A-EE7A-4302-8843-869D07A528A7}" type="slidenum">
              <a:rPr lang="en-GB"/>
              <a:pPr/>
              <a:t>1</a:t>
            </a:fld>
            <a:endParaRPr lang="en-GB"/>
          </a:p>
        </p:txBody>
      </p:sp>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E89F651E-8A12-407A-BFCB-993D0CC45C3A}" type="slidenum">
              <a:rPr lang="en-GB" smtClean="0"/>
              <a:pPr>
                <a:defRPr/>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A8BD927-696C-41D5-834D-039762835A9D}"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A8BD927-696C-41D5-834D-039762835A9D}"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p:txBody>
          <a:bodyPr/>
          <a:lstStyle/>
          <a:p>
            <a:pPr>
              <a:defRPr/>
            </a:pPr>
            <a:fld id="{950535B6-6B2D-4649-804A-05DD7715689C}" type="slidenum">
              <a:rPr lang="en-US"/>
              <a:pPr>
                <a:defRPr/>
              </a:pPr>
              <a:t>13</a:t>
            </a:fld>
            <a:endParaRPr lang="en-US"/>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A8BD927-696C-41D5-834D-039762835A9D}" type="slidenum">
              <a:rPr lang="en-GB" smtClean="0"/>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A8BD927-696C-41D5-834D-039762835A9D}" type="slidenum">
              <a:rPr lang="en-GB" smtClean="0"/>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A8BD927-696C-41D5-834D-039762835A9D}" type="slidenum">
              <a:rPr lang="en-GB" smtClean="0"/>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A8BD927-696C-41D5-834D-039762835A9D}" type="slidenum">
              <a:rPr lang="en-GB" smtClean="0"/>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p:txBody>
          <a:bodyPr/>
          <a:lstStyle/>
          <a:p>
            <a:pPr>
              <a:defRPr/>
            </a:pPr>
            <a:fld id="{E0B24B11-255E-49CC-94AD-D5BA22AA4D27}" type="slidenum">
              <a:rPr lang="en-US" smtClean="0"/>
              <a:pPr>
                <a:defRPr/>
              </a:pPr>
              <a:t>18</a:t>
            </a:fld>
            <a:endParaRPr lang="en-US" smtClean="0"/>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70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B4A42701-10F2-4509-BA7E-D4EC47E7CEAB}" type="slidenum">
              <a:rPr lang="en-US" smtClean="0"/>
              <a:pPr/>
              <a:t>19</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A8BD927-696C-41D5-834D-039762835A9D}" type="slidenum">
              <a:rPr lang="en-GB" smtClean="0"/>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48EA5C2E-2643-43E9-B196-C80F3D22BA94}" type="slidenum">
              <a:rPr lang="en-US" smtClean="0"/>
              <a:pPr/>
              <a:t>20</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C6E5E6D3-96E9-4741-A80D-762041B0588B}" type="slidenum">
              <a:rPr lang="en-US" smtClean="0"/>
              <a:pPr/>
              <a:t>21</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640F9EC7-E6D1-4847-BEA3-70E8A2747340}" type="slidenum">
              <a:rPr lang="en-US" smtClean="0"/>
              <a:pPr/>
              <a:t>22</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4C6387DC-49A9-46B0-82A2-258A03C7CD78}" type="slidenum">
              <a:rPr lang="en-US" smtClean="0"/>
              <a:pPr/>
              <a:t>23</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198EBF14-5D41-4C0E-AB72-1F4DB89D4D0F}" type="slidenum">
              <a:rPr lang="en-US" smtClean="0"/>
              <a:pPr/>
              <a:t>24</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p:txBody>
          <a:bodyPr/>
          <a:lstStyle/>
          <a:p>
            <a:pPr>
              <a:defRPr/>
            </a:pPr>
            <a:fld id="{288F0439-4553-4B19-A4AC-F5CBBDE91471}" type="slidenum">
              <a:rPr lang="en-US"/>
              <a:pPr>
                <a:defRPr/>
              </a:pPr>
              <a:t>25</a:t>
            </a:fld>
            <a:endParaRPr lang="en-US"/>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68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p:txBody>
          <a:bodyPr/>
          <a:lstStyle/>
          <a:p>
            <a:pPr>
              <a:defRPr/>
            </a:pPr>
            <a:fld id="{494C1E63-2EA7-467C-A31C-9D669341DF55}" type="slidenum">
              <a:rPr lang="en-US"/>
              <a:pPr>
                <a:defRPr/>
              </a:pPr>
              <a:t>26</a:t>
            </a:fld>
            <a:endParaRPr lang="en-US"/>
          </a:p>
        </p:txBody>
      </p:sp>
      <p:sp>
        <p:nvSpPr>
          <p:cNvPr id="972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72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093531-3A21-4BFE-96B9-590F32281D3E}" type="slidenum">
              <a:rPr lang="en-US"/>
              <a:pPr/>
              <a:t>27</a:t>
            </a:fld>
            <a:endParaRPr lang="en-US"/>
          </a:p>
        </p:txBody>
      </p:sp>
      <p:sp>
        <p:nvSpPr>
          <p:cNvPr id="4613122" name="Rectangle 2"/>
          <p:cNvSpPr>
            <a:spLocks noGrp="1" noRot="1" noChangeAspect="1" noChangeArrowheads="1" noTextEdit="1"/>
          </p:cNvSpPr>
          <p:nvPr>
            <p:ph type="sldImg"/>
          </p:nvPr>
        </p:nvSpPr>
        <p:spPr>
          <a:ln/>
        </p:spPr>
      </p:sp>
      <p:sp>
        <p:nvSpPr>
          <p:cNvPr id="461312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07FC1B-0332-4210-8938-0DE3129192BB}" type="slidenum">
              <a:rPr lang="en-US"/>
              <a:pPr/>
              <a:t>28</a:t>
            </a:fld>
            <a:endParaRPr lang="en-US"/>
          </a:p>
        </p:txBody>
      </p:sp>
      <p:sp>
        <p:nvSpPr>
          <p:cNvPr id="4614146" name="Rectangle 2"/>
          <p:cNvSpPr>
            <a:spLocks noGrp="1" noRot="1" noChangeAspect="1" noChangeArrowheads="1" noTextEdit="1"/>
          </p:cNvSpPr>
          <p:nvPr>
            <p:ph type="sldImg"/>
          </p:nvPr>
        </p:nvSpPr>
        <p:spPr>
          <a:ln/>
        </p:spPr>
      </p:sp>
      <p:sp>
        <p:nvSpPr>
          <p:cNvPr id="461414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24432E46-7840-4210-9CF2-C2B26DDC8B25}" type="slidenum">
              <a:rPr lang="en-US" smtClean="0"/>
              <a:pPr/>
              <a:t>29</a:t>
            </a:fld>
            <a:endParaRPr 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A8BD927-696C-41D5-834D-039762835A9D}" type="slidenum">
              <a:rPr lang="en-GB" smtClean="0"/>
              <a:pPr/>
              <a:t>3</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89FAC561-623B-405A-BA8C-C77F10C05AD9}" type="slidenum">
              <a:rPr lang="en-GB" smtClean="0"/>
              <a:pPr/>
              <a:t>30</a:t>
            </a:fld>
            <a:endParaRPr lang="en-GB"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58372" name="Slide Number Placeholder 3"/>
          <p:cNvSpPr>
            <a:spLocks noGrp="1"/>
          </p:cNvSpPr>
          <p:nvPr>
            <p:ph type="sldNum" sz="quarter" idx="5"/>
          </p:nvPr>
        </p:nvSpPr>
        <p:spPr/>
        <p:txBody>
          <a:bodyPr/>
          <a:lstStyle/>
          <a:p>
            <a:pPr>
              <a:defRPr/>
            </a:pPr>
            <a:fld id="{E71054B9-8F56-4BDD-AA62-D4E9770C1C55}" type="slidenum">
              <a:rPr lang="en-US" smtClean="0"/>
              <a:pPr>
                <a:defRPr/>
              </a:pPr>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0A54268D-295D-42AB-BBED-7DCE0D6AFBDC}" type="slidenum">
              <a:rPr lang="en-US" smtClean="0"/>
              <a:pPr/>
              <a:t>32</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p:txBody>
          <a:bodyPr/>
          <a:lstStyle/>
          <a:p>
            <a:pPr>
              <a:defRPr/>
            </a:pPr>
            <a:fld id="{F45C016D-D7AB-49E7-A140-042623A12DA0}" type="slidenum">
              <a:rPr lang="en-GB" smtClean="0">
                <a:ea typeface="ＭＳ Ｐゴシック" pitchFamily="34" charset="-128"/>
              </a:rPr>
              <a:pPr>
                <a:defRPr/>
              </a:pPr>
              <a:t>33</a:t>
            </a:fld>
            <a:endParaRPr lang="en-GB" smtClean="0">
              <a:ea typeface="ＭＳ Ｐゴシック" pitchFamily="34" charset="-128"/>
            </a:endParaRPr>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62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ea typeface="ＭＳ Ｐゴシック"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A8BD927-696C-41D5-834D-039762835A9D}" type="slidenum">
              <a:rPr lang="en-GB" smtClean="0"/>
              <a:pPr/>
              <a:t>34</a:t>
            </a:fld>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E2A24B42-93A2-4B28-BA21-1242B0620811}" type="slidenum">
              <a:rPr lang="en-US"/>
              <a:pPr/>
              <a:t>35</a:t>
            </a:fld>
            <a:endParaRPr lang="en-US"/>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pPr>
              <a:spcBef>
                <a:spcPct val="0"/>
              </a:spcBef>
            </a:pPr>
            <a:endParaRPr lang="en-GB" sz="240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A8BD927-696C-41D5-834D-039762835A9D}" type="slidenum">
              <a:rPr lang="en-GB" smtClean="0"/>
              <a:pPr/>
              <a:t>36</a:t>
            </a:fld>
            <a:endParaRPr lang="en-GB"/>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A8BD927-696C-41D5-834D-039762835A9D}" type="slidenum">
              <a:rPr lang="en-GB" smtClean="0"/>
              <a:pPr/>
              <a:t>37</a:t>
            </a:fld>
            <a:endParaRPr lang="en-GB"/>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p:txBody>
          <a:bodyPr/>
          <a:lstStyle/>
          <a:p>
            <a:pPr>
              <a:defRPr/>
            </a:pPr>
            <a:fld id="{DD2E7173-474D-42BE-8055-9D9197C62241}" type="slidenum">
              <a:rPr lang="en-US"/>
              <a:pPr>
                <a:defRPr/>
              </a:pPr>
              <a:t>38</a:t>
            </a:fld>
            <a:endParaRPr lang="en-US"/>
          </a:p>
        </p:txBody>
      </p:sp>
      <p:sp>
        <p:nvSpPr>
          <p:cNvPr id="1310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10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4EFCF9-2965-4FA7-8081-F18312660011}" type="slidenum">
              <a:rPr lang="en-US"/>
              <a:pPr/>
              <a:t>39</a:t>
            </a:fld>
            <a:endParaRPr lang="en-US"/>
          </a:p>
        </p:txBody>
      </p:sp>
      <p:sp>
        <p:nvSpPr>
          <p:cNvPr id="4559874" name="Rectangle 2"/>
          <p:cNvSpPr>
            <a:spLocks noGrp="1" noRot="1" noChangeAspect="1" noChangeArrowheads="1" noTextEdit="1"/>
          </p:cNvSpPr>
          <p:nvPr>
            <p:ph type="sldImg"/>
          </p:nvPr>
        </p:nvSpPr>
        <p:spPr>
          <a:ln/>
        </p:spPr>
      </p:sp>
      <p:sp>
        <p:nvSpPr>
          <p:cNvPr id="455987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85490363-9D65-4A4A-83AA-60EAF899DDCE}" type="slidenum">
              <a:rPr lang="en-US" smtClean="0"/>
              <a:pPr/>
              <a:t>4</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p:txBody>
          <a:bodyPr/>
          <a:lstStyle/>
          <a:p>
            <a:pPr>
              <a:defRPr/>
            </a:pPr>
            <a:fld id="{59E89D9E-22CC-42B5-8E8C-7C21554CF9E2}" type="slidenum">
              <a:rPr lang="en-US"/>
              <a:pPr>
                <a:defRPr/>
              </a:pPr>
              <a:t>40</a:t>
            </a:fld>
            <a:endParaRPr lang="en-US"/>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6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p:txBody>
          <a:bodyPr/>
          <a:lstStyle/>
          <a:p>
            <a:pPr>
              <a:defRPr/>
            </a:pPr>
            <a:fld id="{E3E8101D-C55F-49D3-98F2-8AE405A21B9D}" type="slidenum">
              <a:rPr lang="en-US"/>
              <a:pPr>
                <a:defRPr/>
              </a:pPr>
              <a:t>41</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p:txBody>
          <a:bodyPr/>
          <a:lstStyle/>
          <a:p>
            <a:pPr>
              <a:defRPr/>
            </a:pPr>
            <a:fld id="{FFDE8260-8C09-475C-9706-CC9046D1EE8E}" type="slidenum">
              <a:rPr lang="en-US"/>
              <a:pPr>
                <a:defRPr/>
              </a:pPr>
              <a:t>42</a:t>
            </a:fld>
            <a:endParaRPr lang="en-US"/>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p:txBody>
          <a:bodyPr/>
          <a:lstStyle/>
          <a:p>
            <a:pPr>
              <a:defRPr/>
            </a:pPr>
            <a:fld id="{2457A14E-F293-4E09-B07E-47C6A093C71F}" type="slidenum">
              <a:rPr lang="en-US"/>
              <a:pPr>
                <a:defRPr/>
              </a:pPr>
              <a:t>43</a:t>
            </a:fld>
            <a:endParaRPr lang="en-US"/>
          </a:p>
        </p:txBody>
      </p:sp>
      <p:sp>
        <p:nvSpPr>
          <p:cNvPr id="1044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44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p:txBody>
          <a:bodyPr/>
          <a:lstStyle/>
          <a:p>
            <a:pPr>
              <a:defRPr/>
            </a:pPr>
            <a:fld id="{84AEB447-6FEF-48AA-BE93-2747DA4E58F8}" type="slidenum">
              <a:rPr lang="en-US"/>
              <a:pPr>
                <a:defRPr/>
              </a:pPr>
              <a:t>44</a:t>
            </a:fld>
            <a:endParaRPr lang="en-US"/>
          </a:p>
        </p:txBody>
      </p:sp>
      <p:sp>
        <p:nvSpPr>
          <p:cNvPr id="1054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54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p:txBody>
          <a:bodyPr/>
          <a:lstStyle/>
          <a:p>
            <a:pPr>
              <a:defRPr/>
            </a:pPr>
            <a:fld id="{F7A0F808-BC31-421C-93FC-C687836FBAE0}" type="slidenum">
              <a:rPr lang="en-US" smtClean="0"/>
              <a:pPr>
                <a:defRPr/>
              </a:pPr>
              <a:t>45</a:t>
            </a:fld>
            <a:endParaRPr lang="en-US" smtClean="0"/>
          </a:p>
        </p:txBody>
      </p:sp>
      <p:sp>
        <p:nvSpPr>
          <p:cNvPr id="1064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65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p:txBody>
          <a:bodyPr/>
          <a:lstStyle/>
          <a:p>
            <a:pPr>
              <a:defRPr/>
            </a:pPr>
            <a:fld id="{90188943-9CBB-4872-BF36-63C655336F4B}" type="slidenum">
              <a:rPr lang="en-US" smtClean="0"/>
              <a:pPr>
                <a:defRPr/>
              </a:pPr>
              <a:t>46</a:t>
            </a:fld>
            <a:endParaRPr lang="en-US" smtClean="0"/>
          </a:p>
        </p:txBody>
      </p:sp>
      <p:sp>
        <p:nvSpPr>
          <p:cNvPr id="860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60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3890963" y="0"/>
            <a:ext cx="2937272" cy="448733"/>
          </a:xfrm>
          <a:prstGeom prst="rect">
            <a:avLst/>
          </a:prstGeom>
          <a:noFill/>
          <a:ln w="12700">
            <a:noFill/>
            <a:miter lim="800000"/>
            <a:headEnd/>
            <a:tailEnd/>
          </a:ln>
          <a:effectLst/>
        </p:spPr>
        <p:txBody>
          <a:bodyPr wrap="none" anchor="ctr"/>
          <a:lstStyle/>
          <a:p>
            <a:endParaRPr lang="en-GB"/>
          </a:p>
        </p:txBody>
      </p:sp>
      <p:sp>
        <p:nvSpPr>
          <p:cNvPr id="35843" name="Rectangle 3"/>
          <p:cNvSpPr>
            <a:spLocks noChangeArrowheads="1"/>
          </p:cNvSpPr>
          <p:nvPr/>
        </p:nvSpPr>
        <p:spPr bwMode="auto">
          <a:xfrm>
            <a:off x="3890963" y="8693152"/>
            <a:ext cx="2937272" cy="450849"/>
          </a:xfrm>
          <a:prstGeom prst="rect">
            <a:avLst/>
          </a:prstGeom>
          <a:noFill/>
          <a:ln w="12700">
            <a:noFill/>
            <a:miter lim="800000"/>
            <a:headEnd/>
            <a:tailEnd/>
          </a:ln>
          <a:effectLst/>
        </p:spPr>
        <p:txBody>
          <a:bodyPr lIns="19050" tIns="0" rIns="19050" bIns="0" anchor="b"/>
          <a:lstStyle/>
          <a:p>
            <a:pPr algn="r"/>
            <a:r>
              <a:rPr lang="en-US" sz="1000" i="1"/>
              <a:t>2</a:t>
            </a:r>
          </a:p>
        </p:txBody>
      </p:sp>
      <p:sp>
        <p:nvSpPr>
          <p:cNvPr id="35844" name="Rectangle 4"/>
          <p:cNvSpPr>
            <a:spLocks noChangeArrowheads="1"/>
          </p:cNvSpPr>
          <p:nvPr/>
        </p:nvSpPr>
        <p:spPr bwMode="auto">
          <a:xfrm>
            <a:off x="27385" y="8693152"/>
            <a:ext cx="2936081" cy="450849"/>
          </a:xfrm>
          <a:prstGeom prst="rect">
            <a:avLst/>
          </a:prstGeom>
          <a:noFill/>
          <a:ln w="12700">
            <a:noFill/>
            <a:miter lim="800000"/>
            <a:headEnd/>
            <a:tailEnd/>
          </a:ln>
          <a:effectLst/>
        </p:spPr>
        <p:txBody>
          <a:bodyPr wrap="none" anchor="ctr"/>
          <a:lstStyle/>
          <a:p>
            <a:endParaRPr lang="en-GB"/>
          </a:p>
        </p:txBody>
      </p:sp>
      <p:sp>
        <p:nvSpPr>
          <p:cNvPr id="35845" name="Rectangle 5"/>
          <p:cNvSpPr>
            <a:spLocks noChangeArrowheads="1"/>
          </p:cNvSpPr>
          <p:nvPr/>
        </p:nvSpPr>
        <p:spPr bwMode="auto">
          <a:xfrm>
            <a:off x="27385" y="0"/>
            <a:ext cx="2936081" cy="448733"/>
          </a:xfrm>
          <a:prstGeom prst="rect">
            <a:avLst/>
          </a:prstGeom>
          <a:noFill/>
          <a:ln w="12700">
            <a:noFill/>
            <a:miter lim="800000"/>
            <a:headEnd/>
            <a:tailEnd/>
          </a:ln>
          <a:effectLst/>
        </p:spPr>
        <p:txBody>
          <a:bodyPr wrap="none" anchor="ctr"/>
          <a:lstStyle/>
          <a:p>
            <a:endParaRPr lang="en-GB"/>
          </a:p>
        </p:txBody>
      </p:sp>
      <p:sp>
        <p:nvSpPr>
          <p:cNvPr id="35846" name="Rectangle 6"/>
          <p:cNvSpPr>
            <a:spLocks noGrp="1" noRot="1" noChangeAspect="1" noChangeArrowheads="1" noTextEdit="1"/>
          </p:cNvSpPr>
          <p:nvPr>
            <p:ph type="sldImg"/>
          </p:nvPr>
        </p:nvSpPr>
        <p:spPr>
          <a:ln cap="flat"/>
        </p:spPr>
      </p:sp>
      <p:sp>
        <p:nvSpPr>
          <p:cNvPr id="35847" name="Rectangle 7"/>
          <p:cNvSpPr>
            <a:spLocks noGrp="1" noChangeArrowheads="1"/>
          </p:cNvSpPr>
          <p:nvPr>
            <p:ph type="body" idx="1"/>
          </p:nvPr>
        </p:nvSpPr>
        <p:spPr>
          <a:ln/>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3890963" y="0"/>
            <a:ext cx="2937272" cy="448733"/>
          </a:xfrm>
          <a:prstGeom prst="rect">
            <a:avLst/>
          </a:prstGeom>
          <a:noFill/>
          <a:ln w="12700">
            <a:noFill/>
            <a:miter lim="800000"/>
            <a:headEnd/>
            <a:tailEnd/>
          </a:ln>
          <a:effectLst/>
        </p:spPr>
        <p:txBody>
          <a:bodyPr wrap="none" anchor="ctr"/>
          <a:lstStyle/>
          <a:p>
            <a:endParaRPr lang="en-GB"/>
          </a:p>
        </p:txBody>
      </p:sp>
      <p:sp>
        <p:nvSpPr>
          <p:cNvPr id="56323" name="Rectangle 3"/>
          <p:cNvSpPr>
            <a:spLocks noChangeArrowheads="1"/>
          </p:cNvSpPr>
          <p:nvPr/>
        </p:nvSpPr>
        <p:spPr bwMode="auto">
          <a:xfrm>
            <a:off x="3890963" y="8693152"/>
            <a:ext cx="2937272" cy="450849"/>
          </a:xfrm>
          <a:prstGeom prst="rect">
            <a:avLst/>
          </a:prstGeom>
          <a:noFill/>
          <a:ln w="12700">
            <a:noFill/>
            <a:miter lim="800000"/>
            <a:headEnd/>
            <a:tailEnd/>
          </a:ln>
          <a:effectLst/>
        </p:spPr>
        <p:txBody>
          <a:bodyPr lIns="19050" tIns="0" rIns="19050" bIns="0" anchor="b"/>
          <a:lstStyle/>
          <a:p>
            <a:pPr algn="r"/>
            <a:r>
              <a:rPr lang="en-US" sz="1000" i="1"/>
              <a:t>12</a:t>
            </a:r>
          </a:p>
        </p:txBody>
      </p:sp>
      <p:sp>
        <p:nvSpPr>
          <p:cNvPr id="56324" name="Rectangle 4"/>
          <p:cNvSpPr>
            <a:spLocks noChangeArrowheads="1"/>
          </p:cNvSpPr>
          <p:nvPr/>
        </p:nvSpPr>
        <p:spPr bwMode="auto">
          <a:xfrm>
            <a:off x="27385" y="8693152"/>
            <a:ext cx="2936081" cy="450849"/>
          </a:xfrm>
          <a:prstGeom prst="rect">
            <a:avLst/>
          </a:prstGeom>
          <a:noFill/>
          <a:ln w="12700">
            <a:noFill/>
            <a:miter lim="800000"/>
            <a:headEnd/>
            <a:tailEnd/>
          </a:ln>
          <a:effectLst/>
        </p:spPr>
        <p:txBody>
          <a:bodyPr wrap="none" anchor="ctr"/>
          <a:lstStyle/>
          <a:p>
            <a:endParaRPr lang="en-GB"/>
          </a:p>
        </p:txBody>
      </p:sp>
      <p:sp>
        <p:nvSpPr>
          <p:cNvPr id="56325" name="Rectangle 5"/>
          <p:cNvSpPr>
            <a:spLocks noChangeArrowheads="1"/>
          </p:cNvSpPr>
          <p:nvPr/>
        </p:nvSpPr>
        <p:spPr bwMode="auto">
          <a:xfrm>
            <a:off x="27385" y="0"/>
            <a:ext cx="2936081" cy="448733"/>
          </a:xfrm>
          <a:prstGeom prst="rect">
            <a:avLst/>
          </a:prstGeom>
          <a:noFill/>
          <a:ln w="12700">
            <a:noFill/>
            <a:miter lim="800000"/>
            <a:headEnd/>
            <a:tailEnd/>
          </a:ln>
          <a:effectLst/>
        </p:spPr>
        <p:txBody>
          <a:bodyPr wrap="none" anchor="ctr"/>
          <a:lstStyle/>
          <a:p>
            <a:endParaRPr lang="en-GB"/>
          </a:p>
        </p:txBody>
      </p:sp>
      <p:sp>
        <p:nvSpPr>
          <p:cNvPr id="56326" name="Rectangle 6"/>
          <p:cNvSpPr>
            <a:spLocks noGrp="1" noRot="1" noChangeAspect="1" noChangeArrowheads="1" noTextEdit="1"/>
          </p:cNvSpPr>
          <p:nvPr>
            <p:ph type="sldImg"/>
          </p:nvPr>
        </p:nvSpPr>
        <p:spPr>
          <a:ln cap="flat"/>
        </p:spPr>
      </p:sp>
      <p:sp>
        <p:nvSpPr>
          <p:cNvPr id="56327" name="Rectangle 7"/>
          <p:cNvSpPr>
            <a:spLocks noGrp="1" noChangeArrowheads="1"/>
          </p:cNvSpPr>
          <p:nvPr>
            <p:ph type="body" idx="1"/>
          </p:nvPr>
        </p:nvSpPr>
        <p:spPr>
          <a:ln/>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p:spPr>
      </p:sp>
      <p:sp>
        <p:nvSpPr>
          <p:cNvPr id="1372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69636" name="Slide Number Placeholder 3"/>
          <p:cNvSpPr>
            <a:spLocks noGrp="1"/>
          </p:cNvSpPr>
          <p:nvPr>
            <p:ph type="sldNum" sz="quarter" idx="5"/>
          </p:nvPr>
        </p:nvSpPr>
        <p:spPr/>
        <p:txBody>
          <a:bodyPr/>
          <a:lstStyle/>
          <a:p>
            <a:pPr>
              <a:defRPr/>
            </a:pPr>
            <a:fld id="{13EDD4DE-8F3C-4FA0-92A6-23004D13EFA5}" type="slidenum">
              <a:rPr lang="en-US"/>
              <a:pPr>
                <a:defRPr/>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85490363-9D65-4A4A-83AA-60EAF899DDCE}" type="slidenum">
              <a:rPr lang="en-US" smtClean="0"/>
              <a:pPr/>
              <a:t>5</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A8BD927-696C-41D5-834D-039762835A9D}" type="slidenum">
              <a:rPr lang="en-GB" smtClean="0"/>
              <a:pPr/>
              <a:t>50</a:t>
            </a:fld>
            <a:endParaRPr lang="en-GB"/>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A8BD927-696C-41D5-834D-039762835A9D}" type="slidenum">
              <a:rPr lang="en-GB" smtClean="0"/>
              <a:pPr/>
              <a:t>51</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A8BD927-696C-41D5-834D-039762835A9D}"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85490363-9D65-4A4A-83AA-60EAF899DDCE}" type="slidenum">
              <a:rPr lang="en-US" smtClean="0"/>
              <a:pPr/>
              <a:t>7</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A8BD927-696C-41D5-834D-039762835A9D}"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A8BD927-696C-41D5-834D-039762835A9D}"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95E24771-CB21-467C-A39F-A1F96A55D6B0}" type="datetimeFigureOut">
              <a:rPr lang="en-US" smtClean="0"/>
              <a:pPr/>
              <a:t>1/15/2013</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8EB575ED-DA14-43A4-8C7A-555DF5D27D26}"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5E24771-CB21-467C-A39F-A1F96A55D6B0}" type="datetimeFigureOut">
              <a:rPr lang="en-US" smtClean="0"/>
              <a:pPr/>
              <a:t>1/15/2013</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8EB575ED-DA14-43A4-8C7A-555DF5D27D26}"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5E24771-CB21-467C-A39F-A1F96A55D6B0}" type="datetimeFigureOut">
              <a:rPr lang="en-US" smtClean="0"/>
              <a:pPr/>
              <a:t>1/15/2013</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8EB575ED-DA14-43A4-8C7A-555DF5D27D26}"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620713"/>
            <a:ext cx="2071687" cy="55054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5288" y="620713"/>
            <a:ext cx="6067425" cy="5505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5E24771-CB21-467C-A39F-A1F96A55D6B0}" type="datetimeFigureOut">
              <a:rPr lang="en-US" smtClean="0"/>
              <a:pPr/>
              <a:t>1/15/2013</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8EB575ED-DA14-43A4-8C7A-555DF5D27D26}" type="slidenum">
              <a:rPr lang="en-GB" smtClean="0"/>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200" y="908050"/>
            <a:ext cx="8489950" cy="12969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30200" y="2708275"/>
            <a:ext cx="4168775" cy="345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1375" y="2708275"/>
            <a:ext cx="4168775" cy="345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95288" y="620713"/>
            <a:ext cx="8291512" cy="5505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fld id="{95E24771-CB21-467C-A39F-A1F96A55D6B0}" type="datetimeFigureOut">
              <a:rPr lang="en-US" smtClean="0"/>
              <a:pPr/>
              <a:t>1/15/2013</a:t>
            </a:fld>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8EB575ED-DA14-43A4-8C7A-555DF5D27D26}" type="slidenum">
              <a:rPr lang="en-GB" smtClean="0"/>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2057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4419600" y="2057400"/>
            <a:ext cx="3810000" cy="4114800"/>
          </a:xfrm>
        </p:spPr>
        <p:txBody>
          <a:bodyPr/>
          <a:lstStyle/>
          <a:p>
            <a:endParaRPr lang="en-GB"/>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57200" y="2057400"/>
            <a:ext cx="7772400" cy="4114800"/>
          </a:xfrm>
        </p:spPr>
        <p:txBody>
          <a:bodyPr/>
          <a:lstStyle/>
          <a:p>
            <a:pPr lvl="0"/>
            <a:endParaRPr lang="en-GB" noProof="0" smtClean="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2057400"/>
            <a:ext cx="7772400" cy="4114800"/>
          </a:xfrm>
        </p:spPr>
        <p:txBody>
          <a:bodyPr/>
          <a:lstStyle/>
          <a:p>
            <a:pPr lvl="0"/>
            <a:endParaRPr lang="en-GB" noProof="0" smtClean="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245225"/>
            <a:ext cx="2133600" cy="476250"/>
          </a:xfrm>
        </p:spPr>
        <p:txBody>
          <a:bodyPr/>
          <a:lstStyle>
            <a:lvl1pPr>
              <a:defRPr/>
            </a:lvl1pPr>
          </a:lstStyle>
          <a:p>
            <a:fld id="{95E24771-CB21-467C-A39F-A1F96A55D6B0}" type="datetimeFigureOut">
              <a:rPr lang="en-US" smtClean="0"/>
              <a:pPr/>
              <a:t>1/15/2013</a:t>
            </a:fld>
            <a:endParaRPr lang="en-GB"/>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8EB575ED-DA14-43A4-8C7A-555DF5D27D26}" type="slidenum">
              <a:rPr lang="en-GB" smtClean="0"/>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457200" y="6245225"/>
            <a:ext cx="2133600" cy="476250"/>
          </a:xfrm>
        </p:spPr>
        <p:txBody>
          <a:bodyPr/>
          <a:lstStyle>
            <a:lvl1pPr>
              <a:defRPr/>
            </a:lvl1pPr>
          </a:lstStyle>
          <a:p>
            <a:fld id="{95E24771-CB21-467C-A39F-A1F96A55D6B0}" type="datetimeFigureOut">
              <a:rPr lang="en-US" smtClean="0"/>
              <a:pPr/>
              <a:t>1/15/2013</a:t>
            </a:fld>
            <a:endParaRPr lang="en-GB"/>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GB"/>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8EB575ED-DA14-43A4-8C7A-555DF5D27D26}"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NewSection">
    <p:bg>
      <p:bgPr>
        <a:solidFill>
          <a:srgbClr val="FF00FF">
            <a:alpha val="56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fld id="{95E24771-CB21-467C-A39F-A1F96A55D6B0}" type="datetimeFigureOut">
              <a:rPr lang="en-US" smtClean="0"/>
              <a:pPr/>
              <a:t>1/15/2013</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8EB575ED-DA14-43A4-8C7A-555DF5D27D26}"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596" y="500042"/>
            <a:ext cx="8229600" cy="522271"/>
          </a:xfrm>
        </p:spPr>
        <p:txBody>
          <a:bodyPr/>
          <a:lstStyle>
            <a:lvl1pPr>
              <a:defRPr b="1"/>
            </a:lvl1pPr>
          </a:lstStyle>
          <a:p>
            <a:r>
              <a:rPr lang="en-US" smtClean="0"/>
              <a:t>Click to edit Master title style</a:t>
            </a:r>
            <a:endParaRPr lang="en-US"/>
          </a:p>
        </p:txBody>
      </p:sp>
      <p:sp>
        <p:nvSpPr>
          <p:cNvPr id="3" name="Content Placeholder 2"/>
          <p:cNvSpPr>
            <a:spLocks noGrp="1"/>
          </p:cNvSpPr>
          <p:nvPr>
            <p:ph idx="1"/>
          </p:nvPr>
        </p:nvSpPr>
        <p:spPr>
          <a:xfrm>
            <a:off x="428596" y="1214422"/>
            <a:ext cx="8229600" cy="4697427"/>
          </a:xfrm>
          <a:solidFill>
            <a:schemeClr val="bg1"/>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5E24771-CB21-467C-A39F-A1F96A55D6B0}" type="datetimeFigureOut">
              <a:rPr lang="en-US" smtClean="0"/>
              <a:pPr/>
              <a:t>1/15/2013</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8EB575ED-DA14-43A4-8C7A-555DF5D27D26}"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5E24771-CB21-467C-A39F-A1F96A55D6B0}" type="datetimeFigureOut">
              <a:rPr lang="en-US" smtClean="0"/>
              <a:pPr/>
              <a:t>1/15/2013</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8EB575ED-DA14-43A4-8C7A-555DF5D27D26}"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7158" y="500042"/>
            <a:ext cx="8229600" cy="522271"/>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60575"/>
            <a:ext cx="4038600" cy="4065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60575"/>
            <a:ext cx="4038600" cy="4065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95E24771-CB21-467C-A39F-A1F96A55D6B0}" type="datetimeFigureOut">
              <a:rPr lang="en-US" smtClean="0"/>
              <a:pPr/>
              <a:t>1/15/2013</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8EB575ED-DA14-43A4-8C7A-555DF5D27D26}"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0"/>
            <a:ext cx="8229600" cy="428628"/>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95E24771-CB21-467C-A39F-A1F96A55D6B0}" type="datetimeFigureOut">
              <a:rPr lang="en-US" smtClean="0"/>
              <a:pPr/>
              <a:t>1/15/2013</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8EB575ED-DA14-43A4-8C7A-555DF5D27D26}"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95288" y="620713"/>
            <a:ext cx="8229600" cy="379395"/>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95E24771-CB21-467C-A39F-A1F96A55D6B0}" type="datetimeFigureOut">
              <a:rPr lang="en-US" smtClean="0"/>
              <a:pPr/>
              <a:t>1/15/2013</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8EB575ED-DA14-43A4-8C7A-555DF5D27D26}"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95E24771-CB21-467C-A39F-A1F96A55D6B0}" type="datetimeFigureOut">
              <a:rPr lang="en-US" smtClean="0"/>
              <a:pPr/>
              <a:t>1/15/2013</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8EB575ED-DA14-43A4-8C7A-555DF5D27D26}"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5E24771-CB21-467C-A39F-A1F96A55D6B0}" type="datetimeFigureOut">
              <a:rPr lang="en-US" smtClean="0"/>
              <a:pPr/>
              <a:t>1/15/2013</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8EB575ED-DA14-43A4-8C7A-555DF5D27D26}"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bwMode="auto">
          <a:xfrm>
            <a:off x="395288" y="6207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dirty="0" smtClean="0"/>
          </a:p>
        </p:txBody>
      </p:sp>
      <p:sp>
        <p:nvSpPr>
          <p:cNvPr id="41987" name="Rectangle 3"/>
          <p:cNvSpPr>
            <a:spLocks noGrp="1" noChangeArrowheads="1"/>
          </p:cNvSpPr>
          <p:nvPr>
            <p:ph type="body" idx="1"/>
          </p:nvPr>
        </p:nvSpPr>
        <p:spPr bwMode="auto">
          <a:xfrm>
            <a:off x="457200" y="2060575"/>
            <a:ext cx="8229600" cy="40655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19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a:lvl1pPr>
          </a:lstStyle>
          <a:p>
            <a:fld id="{95E24771-CB21-467C-A39F-A1F96A55D6B0}" type="datetimeFigureOut">
              <a:rPr lang="en-US" smtClean="0"/>
              <a:pPr/>
              <a:t>1/15/2013</a:t>
            </a:fld>
            <a:endParaRPr lang="en-GB"/>
          </a:p>
        </p:txBody>
      </p:sp>
      <p:sp>
        <p:nvSpPr>
          <p:cNvPr id="41989" name="Rectangle 5"/>
          <p:cNvSpPr>
            <a:spLocks noGrp="1" noChangeArrowheads="1"/>
          </p:cNvSpPr>
          <p:nvPr>
            <p:ph type="ftr" sz="quarter" idx="3"/>
          </p:nvPr>
        </p:nvSpPr>
        <p:spPr bwMode="auto">
          <a:xfrm>
            <a:off x="3500430" y="6643710"/>
            <a:ext cx="2895600" cy="21429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200"/>
            </a:lvl1pPr>
          </a:lstStyle>
          <a:p>
            <a:endParaRPr lang="en-GB"/>
          </a:p>
        </p:txBody>
      </p:sp>
      <p:sp>
        <p:nvSpPr>
          <p:cNvPr id="41990" name="Rectangle 6"/>
          <p:cNvSpPr>
            <a:spLocks noGrp="1" noChangeArrowheads="1"/>
          </p:cNvSpPr>
          <p:nvPr>
            <p:ph type="sldNum" sz="quarter" idx="4"/>
          </p:nvPr>
        </p:nvSpPr>
        <p:spPr bwMode="auto">
          <a:xfrm>
            <a:off x="7010400" y="6572272"/>
            <a:ext cx="2133600" cy="2857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a:lvl1pPr>
          </a:lstStyle>
          <a:p>
            <a:fld id="{8EB575ED-DA14-43A4-8C7A-555DF5D27D26}" type="slidenum">
              <a:rPr lang="en-GB" smtClean="0"/>
              <a:pPr/>
              <a:t>‹#›</a:t>
            </a:fld>
            <a:endParaRPr lang="en-GB"/>
          </a:p>
        </p:txBody>
      </p:sp>
      <p:pic>
        <p:nvPicPr>
          <p:cNvPr id="41991" name="Picture 7" descr="Black1024"/>
          <p:cNvPicPr>
            <a:picLocks noChangeAspect="1" noChangeArrowheads="1"/>
          </p:cNvPicPr>
          <p:nvPr/>
        </p:nvPicPr>
        <p:blipFill>
          <a:blip r:embed="rId21" cstate="print"/>
          <a:srcRect/>
          <a:stretch>
            <a:fillRect/>
          </a:stretch>
        </p:blipFill>
        <p:spPr bwMode="auto">
          <a:xfrm>
            <a:off x="0" y="0"/>
            <a:ext cx="9144000" cy="514350"/>
          </a:xfrm>
          <a:prstGeom prst="rect">
            <a:avLst/>
          </a:prstGeom>
          <a:noFill/>
        </p:spPr>
      </p:pic>
      <p:sp>
        <p:nvSpPr>
          <p:cNvPr id="41993" name="Text Box 9"/>
          <p:cNvSpPr txBox="1">
            <a:spLocks noChangeArrowheads="1"/>
          </p:cNvSpPr>
          <p:nvPr/>
        </p:nvSpPr>
        <p:spPr bwMode="auto">
          <a:xfrm>
            <a:off x="0" y="6636401"/>
            <a:ext cx="3500429" cy="286232"/>
          </a:xfrm>
          <a:prstGeom prst="rect">
            <a:avLst/>
          </a:prstGeom>
          <a:noFill/>
          <a:ln>
            <a:noFill/>
            <a:headEnd/>
            <a:tailEnd/>
          </a:ln>
        </p:spPr>
        <p:style>
          <a:lnRef idx="2">
            <a:schemeClr val="accent5"/>
          </a:lnRef>
          <a:fillRef idx="1">
            <a:schemeClr val="lt1"/>
          </a:fillRef>
          <a:effectRef idx="0">
            <a:schemeClr val="accent5"/>
          </a:effectRef>
          <a:fontRef idx="minor">
            <a:schemeClr val="dk1"/>
          </a:fontRef>
        </p:style>
        <p:txBody>
          <a:bodyPr wrap="square">
            <a:spAutoFit/>
          </a:bodyPr>
          <a:lstStyle/>
          <a:p>
            <a:pPr marL="0" marR="0" indent="0" algn="l" defTabSz="914400" rtl="0" eaLnBrk="1" fontAlgn="base" latinLnBrk="0" hangingPunct="1">
              <a:lnSpc>
                <a:spcPct val="105000"/>
              </a:lnSpc>
              <a:spcBef>
                <a:spcPct val="0"/>
              </a:spcBef>
              <a:spcAft>
                <a:spcPct val="0"/>
              </a:spcAft>
              <a:buClrTx/>
              <a:buSzTx/>
              <a:buFontTx/>
              <a:buNone/>
              <a:tabLst/>
              <a:defRPr/>
            </a:pPr>
            <a:r>
              <a:rPr lang="en-GB" sz="1200" b="1" dirty="0" smtClean="0">
                <a:solidFill>
                  <a:srgbClr val="0070C0"/>
                </a:solidFill>
                <a:ea typeface="MS Mincho" pitchFamily="49" charset="-128"/>
              </a:rPr>
              <a:t>Society</a:t>
            </a:r>
            <a:r>
              <a:rPr lang="en-GB" sz="1200" b="1" baseline="0" dirty="0" smtClean="0">
                <a:solidFill>
                  <a:srgbClr val="33CC33"/>
                </a:solidFill>
                <a:ea typeface="MS Mincho" pitchFamily="49" charset="-128"/>
              </a:rPr>
              <a:t> </a:t>
            </a:r>
            <a:r>
              <a:rPr lang="en-GB" sz="1200" b="1" baseline="0" dirty="0" smtClean="0">
                <a:solidFill>
                  <a:srgbClr val="FF0000"/>
                </a:solidFill>
                <a:ea typeface="MS Mincho" pitchFamily="49" charset="-128"/>
              </a:rPr>
              <a:t>Energy</a:t>
            </a:r>
            <a:r>
              <a:rPr lang="en-GB" sz="1200" b="1" baseline="0" dirty="0" smtClean="0">
                <a:solidFill>
                  <a:srgbClr val="33CC33"/>
                </a:solidFill>
                <a:ea typeface="MS Mincho" pitchFamily="49" charset="-128"/>
              </a:rPr>
              <a:t> </a:t>
            </a:r>
            <a:r>
              <a:rPr lang="en-GB" sz="1200" b="1" dirty="0" smtClean="0">
                <a:solidFill>
                  <a:srgbClr val="33CC33"/>
                </a:solidFill>
                <a:ea typeface="MS Mincho" pitchFamily="49" charset="-128"/>
              </a:rPr>
              <a:t>Environment </a:t>
            </a:r>
            <a:r>
              <a:rPr lang="en-GB" sz="1200" b="1" dirty="0" smtClean="0">
                <a:solidFill>
                  <a:srgbClr val="0070C0"/>
                </a:solidFill>
                <a:ea typeface="MS Mincho" pitchFamily="49" charset="-128"/>
              </a:rPr>
              <a:t>S</a:t>
            </a:r>
            <a:r>
              <a:rPr lang="en-GB" sz="1200" b="1" baseline="0" dirty="0" smtClean="0">
                <a:solidFill>
                  <a:srgbClr val="FF0000"/>
                </a:solidFill>
                <a:ea typeface="MS Mincho" pitchFamily="49" charset="-128"/>
              </a:rPr>
              <a:t>E</a:t>
            </a:r>
            <a:r>
              <a:rPr lang="en-GB" sz="1200" b="1" dirty="0" smtClean="0">
                <a:solidFill>
                  <a:srgbClr val="33CC33"/>
                </a:solidFill>
                <a:ea typeface="MS Mincho" pitchFamily="49" charset="-128"/>
              </a:rPr>
              <a:t>E</a:t>
            </a:r>
            <a:endParaRPr lang="en-GB" sz="1200" dirty="0">
              <a:solidFill>
                <a:srgbClr val="33CC33"/>
              </a:solidFill>
            </a:endParaRPr>
          </a:p>
        </p:txBody>
      </p:sp>
      <p:sp>
        <p:nvSpPr>
          <p:cNvPr id="41994" name="Text Box 10"/>
          <p:cNvSpPr txBox="1">
            <a:spLocks noChangeArrowheads="1"/>
          </p:cNvSpPr>
          <p:nvPr/>
        </p:nvSpPr>
        <p:spPr bwMode="auto">
          <a:xfrm>
            <a:off x="5857884" y="214290"/>
            <a:ext cx="1511300" cy="220662"/>
          </a:xfrm>
          <a:prstGeom prst="rect">
            <a:avLst/>
          </a:prstGeom>
          <a:noFill/>
          <a:ln w="9525">
            <a:noFill/>
            <a:miter lim="800000"/>
            <a:headEnd/>
            <a:tailEnd/>
          </a:ln>
        </p:spPr>
        <p:txBody>
          <a:bodyPr>
            <a:spAutoFit/>
          </a:bodyPr>
          <a:lstStyle/>
          <a:p>
            <a:pPr>
              <a:lnSpc>
                <a:spcPct val="105000"/>
              </a:lnSpc>
              <a:spcBef>
                <a:spcPct val="0"/>
              </a:spcBef>
            </a:pPr>
            <a:r>
              <a:rPr lang="en-GB" sz="800" b="1" dirty="0">
                <a:solidFill>
                  <a:srgbClr val="FFFFFF"/>
                </a:solidFill>
              </a:rPr>
              <a:t>University College London</a:t>
            </a:r>
            <a:r>
              <a:rPr lang="en-GB" sz="800" dirty="0"/>
              <a:t> </a:t>
            </a:r>
          </a:p>
        </p:txBody>
      </p:sp>
      <p:sp>
        <p:nvSpPr>
          <p:cNvPr id="11" name="Text Box 27"/>
          <p:cNvSpPr txBox="1">
            <a:spLocks noChangeArrowheads="1"/>
          </p:cNvSpPr>
          <p:nvPr/>
        </p:nvSpPr>
        <p:spPr bwMode="auto">
          <a:xfrm>
            <a:off x="142844" y="142852"/>
            <a:ext cx="2317750" cy="304800"/>
          </a:xfrm>
          <a:prstGeom prst="rect">
            <a:avLst/>
          </a:prstGeom>
          <a:noFill/>
          <a:ln w="9525">
            <a:noFill/>
            <a:miter lim="800000"/>
            <a:headEnd/>
            <a:tailEnd/>
          </a:ln>
          <a:effectLst/>
        </p:spPr>
        <p:txBody>
          <a:bodyPr wrap="none">
            <a:spAutoFit/>
          </a:bodyPr>
          <a:lstStyle/>
          <a:p>
            <a:pPr>
              <a:defRPr/>
            </a:pPr>
            <a:r>
              <a:rPr lang="en-GB" sz="1400" b="1" dirty="0">
                <a:solidFill>
                  <a:schemeClr val="bg1"/>
                </a:solidFill>
              </a:rPr>
              <a:t>UCL ENERGY INSTITUTE</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ctr" rtl="0" eaLnBrk="1" fontAlgn="base" hangingPunct="1">
        <a:spcBef>
          <a:spcPct val="0"/>
        </a:spcBef>
        <a:spcAft>
          <a:spcPct val="0"/>
        </a:spcAft>
        <a:defRPr sz="1600">
          <a:solidFill>
            <a:schemeClr val="tx2"/>
          </a:solidFill>
          <a:latin typeface="+mj-lt"/>
          <a:ea typeface="+mj-ea"/>
          <a:cs typeface="+mj-cs"/>
        </a:defRPr>
      </a:lvl1pPr>
      <a:lvl2pPr algn="ctr" rtl="0" eaLnBrk="1" fontAlgn="base" hangingPunct="1">
        <a:spcBef>
          <a:spcPct val="0"/>
        </a:spcBef>
        <a:spcAft>
          <a:spcPct val="0"/>
        </a:spcAft>
        <a:defRPr sz="1600">
          <a:solidFill>
            <a:schemeClr val="tx2"/>
          </a:solidFill>
          <a:latin typeface="Arial" charset="0"/>
        </a:defRPr>
      </a:lvl2pPr>
      <a:lvl3pPr algn="ctr" rtl="0" eaLnBrk="1" fontAlgn="base" hangingPunct="1">
        <a:spcBef>
          <a:spcPct val="0"/>
        </a:spcBef>
        <a:spcAft>
          <a:spcPct val="0"/>
        </a:spcAft>
        <a:defRPr sz="1600">
          <a:solidFill>
            <a:schemeClr val="tx2"/>
          </a:solidFill>
          <a:latin typeface="Arial" charset="0"/>
        </a:defRPr>
      </a:lvl3pPr>
      <a:lvl4pPr algn="ctr" rtl="0" eaLnBrk="1" fontAlgn="base" hangingPunct="1">
        <a:spcBef>
          <a:spcPct val="0"/>
        </a:spcBef>
        <a:spcAft>
          <a:spcPct val="0"/>
        </a:spcAft>
        <a:defRPr sz="1600">
          <a:solidFill>
            <a:schemeClr val="tx2"/>
          </a:solidFill>
          <a:latin typeface="Arial" charset="0"/>
        </a:defRPr>
      </a:lvl4pPr>
      <a:lvl5pPr algn="ctr" rtl="0" eaLnBrk="1" fontAlgn="base" hangingPunct="1">
        <a:spcBef>
          <a:spcPct val="0"/>
        </a:spcBef>
        <a:spcAft>
          <a:spcPct val="0"/>
        </a:spcAft>
        <a:defRPr sz="1600">
          <a:solidFill>
            <a:schemeClr val="tx2"/>
          </a:solidFill>
          <a:latin typeface="Arial" charset="0"/>
        </a:defRPr>
      </a:lvl5pPr>
      <a:lvl6pPr marL="457200" algn="ctr" rtl="0" eaLnBrk="1" fontAlgn="base" hangingPunct="1">
        <a:spcBef>
          <a:spcPct val="0"/>
        </a:spcBef>
        <a:spcAft>
          <a:spcPct val="0"/>
        </a:spcAft>
        <a:defRPr sz="1600">
          <a:solidFill>
            <a:schemeClr val="tx2"/>
          </a:solidFill>
          <a:latin typeface="Arial" charset="0"/>
        </a:defRPr>
      </a:lvl6pPr>
      <a:lvl7pPr marL="914400" algn="ctr" rtl="0" eaLnBrk="1" fontAlgn="base" hangingPunct="1">
        <a:spcBef>
          <a:spcPct val="0"/>
        </a:spcBef>
        <a:spcAft>
          <a:spcPct val="0"/>
        </a:spcAft>
        <a:defRPr sz="1600">
          <a:solidFill>
            <a:schemeClr val="tx2"/>
          </a:solidFill>
          <a:latin typeface="Arial" charset="0"/>
        </a:defRPr>
      </a:lvl7pPr>
      <a:lvl8pPr marL="1371600" algn="ctr" rtl="0" eaLnBrk="1" fontAlgn="base" hangingPunct="1">
        <a:spcBef>
          <a:spcPct val="0"/>
        </a:spcBef>
        <a:spcAft>
          <a:spcPct val="0"/>
        </a:spcAft>
        <a:defRPr sz="1600">
          <a:solidFill>
            <a:schemeClr val="tx2"/>
          </a:solidFill>
          <a:latin typeface="Arial" charset="0"/>
        </a:defRPr>
      </a:lvl8pPr>
      <a:lvl9pPr marL="1828800" algn="ctr" rtl="0" eaLnBrk="1" fontAlgn="base" hangingPunct="1">
        <a:spcBef>
          <a:spcPct val="0"/>
        </a:spcBef>
        <a:spcAft>
          <a:spcPct val="0"/>
        </a:spcAft>
        <a:defRPr sz="1600">
          <a:solidFill>
            <a:schemeClr val="tx2"/>
          </a:solidFill>
          <a:latin typeface="Arial" charset="0"/>
        </a:defRPr>
      </a:lvl9pPr>
    </p:titleStyle>
    <p:bodyStyle>
      <a:lvl1pPr marL="342900" indent="-342900" algn="l" rtl="0" eaLnBrk="1" fontAlgn="base" hangingPunct="1">
        <a:spcBef>
          <a:spcPct val="20000"/>
        </a:spcBef>
        <a:spcAft>
          <a:spcPct val="0"/>
        </a:spcAft>
        <a:buChar char="•"/>
        <a:defRPr sz="1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200">
          <a:solidFill>
            <a:schemeClr val="tx1"/>
          </a:solidFill>
          <a:latin typeface="+mn-lt"/>
        </a:defRPr>
      </a:lvl2pPr>
      <a:lvl3pPr marL="1143000" indent="-228600" algn="l" rtl="0" eaLnBrk="1" fontAlgn="base" hangingPunct="1">
        <a:spcBef>
          <a:spcPct val="20000"/>
        </a:spcBef>
        <a:spcAft>
          <a:spcPct val="0"/>
        </a:spcAft>
        <a:buChar char="•"/>
        <a:defRPr sz="1200">
          <a:solidFill>
            <a:schemeClr val="tx1"/>
          </a:solidFill>
          <a:latin typeface="+mn-lt"/>
        </a:defRPr>
      </a:lvl3pPr>
      <a:lvl4pPr marL="1600200" indent="-228600" algn="l" rtl="0" eaLnBrk="1" fontAlgn="base" hangingPunct="1">
        <a:spcBef>
          <a:spcPct val="20000"/>
        </a:spcBef>
        <a:spcAft>
          <a:spcPct val="0"/>
        </a:spcAft>
        <a:buChar char="–"/>
        <a:defRPr sz="1200">
          <a:solidFill>
            <a:schemeClr val="tx1"/>
          </a:solidFill>
          <a:latin typeface="+mn-lt"/>
        </a:defRPr>
      </a:lvl4pPr>
      <a:lvl5pPr marL="2057400" indent="-228600" algn="l" rtl="0" eaLnBrk="1" fontAlgn="base" hangingPunct="1">
        <a:spcBef>
          <a:spcPct val="20000"/>
        </a:spcBef>
        <a:spcAft>
          <a:spcPct val="0"/>
        </a:spcAft>
        <a:buChar char="»"/>
        <a:defRPr sz="1200">
          <a:solidFill>
            <a:schemeClr val="tx1"/>
          </a:solidFill>
          <a:latin typeface="+mn-lt"/>
        </a:defRPr>
      </a:lvl5pPr>
      <a:lvl6pPr marL="2514600" indent="-228600" algn="l" rtl="0" eaLnBrk="1" fontAlgn="base" hangingPunct="1">
        <a:spcBef>
          <a:spcPct val="20000"/>
        </a:spcBef>
        <a:spcAft>
          <a:spcPct val="0"/>
        </a:spcAft>
        <a:buChar char="»"/>
        <a:defRPr sz="1200">
          <a:solidFill>
            <a:schemeClr val="tx1"/>
          </a:solidFill>
          <a:latin typeface="+mn-lt"/>
        </a:defRPr>
      </a:lvl6pPr>
      <a:lvl7pPr marL="2971800" indent="-228600" algn="l" rtl="0" eaLnBrk="1" fontAlgn="base" hangingPunct="1">
        <a:spcBef>
          <a:spcPct val="20000"/>
        </a:spcBef>
        <a:spcAft>
          <a:spcPct val="0"/>
        </a:spcAft>
        <a:buChar char="»"/>
        <a:defRPr sz="1200">
          <a:solidFill>
            <a:schemeClr val="tx1"/>
          </a:solidFill>
          <a:latin typeface="+mn-lt"/>
        </a:defRPr>
      </a:lvl7pPr>
      <a:lvl8pPr marL="3429000" indent="-228600" algn="l" rtl="0" eaLnBrk="1" fontAlgn="base" hangingPunct="1">
        <a:spcBef>
          <a:spcPct val="20000"/>
        </a:spcBef>
        <a:spcAft>
          <a:spcPct val="0"/>
        </a:spcAft>
        <a:buChar char="»"/>
        <a:defRPr sz="1200">
          <a:solidFill>
            <a:schemeClr val="tx1"/>
          </a:solidFill>
          <a:latin typeface="+mn-lt"/>
        </a:defRPr>
      </a:lvl8pPr>
      <a:lvl9pPr marL="3886200" indent="-228600" algn="l" rtl="0" eaLnBrk="1" fontAlgn="base" hangingPunct="1">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rk.Barrett@ucl.ac.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image" Target="../media/image8.e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11.w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29.emf"/></Relationships>
</file>

<file path=ppt/slides/_rels/slide3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45.xml"/><Relationship Id="rId1" Type="http://schemas.openxmlformats.org/officeDocument/2006/relationships/slideLayout" Target="../slideLayouts/slideLayout3.xml"/><Relationship Id="rId6" Type="http://schemas.openxmlformats.org/officeDocument/2006/relationships/image" Target="../media/image36.emf"/><Relationship Id="rId5" Type="http://schemas.openxmlformats.org/officeDocument/2006/relationships/image" Target="../media/image35.emf"/><Relationship Id="rId4" Type="http://schemas.openxmlformats.org/officeDocument/2006/relationships/image" Target="../media/image9.emf"/></Relationships>
</file>

<file path=ppt/slides/_rels/slide46.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image" Target="../media/image39.wmf"/><Relationship Id="rId5" Type="http://schemas.openxmlformats.org/officeDocument/2006/relationships/image" Target="../media/image38.wmf"/><Relationship Id="rId4" Type="http://schemas.openxmlformats.org/officeDocument/2006/relationships/oleObject" Target="../embeddings/oleObject2.bin"/></Relationships>
</file>

<file path=ppt/slides/_rels/slide48.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41.wmf"/></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7" Type="http://schemas.openxmlformats.org/officeDocument/2006/relationships/image" Target="../media/image42.emf"/><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oleObject" Target="../embeddings/Microsoft_Excel_97-2003_Worksheet1.xls"/><Relationship Id="rId5" Type="http://schemas.openxmlformats.org/officeDocument/2006/relationships/image" Target="../media/image44.wmf"/><Relationship Id="rId4" Type="http://schemas.openxmlformats.org/officeDocument/2006/relationships/image" Target="../media/image43.wmf"/></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ctrTitle"/>
          </p:nvPr>
        </p:nvSpPr>
        <p:spPr/>
        <p:txBody>
          <a:bodyPr/>
          <a:lstStyle/>
          <a:p>
            <a:pPr algn="l"/>
            <a:r>
              <a:rPr lang="en-GB" sz="2400" b="1" dirty="0" smtClean="0">
                <a:solidFill>
                  <a:srgbClr val="33CC33"/>
                </a:solidFill>
              </a:rPr>
              <a:t/>
            </a:r>
            <a:br>
              <a:rPr lang="en-GB" sz="2400" b="1" dirty="0" smtClean="0">
                <a:solidFill>
                  <a:srgbClr val="33CC33"/>
                </a:solidFill>
              </a:rPr>
            </a:br>
            <a:r>
              <a:rPr lang="en-GB" sz="2400" b="1" dirty="0" smtClean="0">
                <a:solidFill>
                  <a:srgbClr val="33CC33"/>
                </a:solidFill>
              </a:rPr>
              <a:t/>
            </a:r>
            <a:br>
              <a:rPr lang="en-GB" sz="2400" b="1" dirty="0" smtClean="0">
                <a:solidFill>
                  <a:srgbClr val="33CC33"/>
                </a:solidFill>
              </a:rPr>
            </a:br>
            <a:r>
              <a:rPr lang="en-GB" sz="2400" b="1" dirty="0" smtClean="0">
                <a:solidFill>
                  <a:srgbClr val="33CC33"/>
                </a:solidFill>
              </a:rPr>
              <a:t/>
            </a:r>
            <a:br>
              <a:rPr lang="en-GB" sz="2400" b="1" dirty="0" smtClean="0">
                <a:solidFill>
                  <a:srgbClr val="33CC33"/>
                </a:solidFill>
              </a:rPr>
            </a:br>
            <a:r>
              <a:rPr lang="en-GB" sz="2400" b="1" smtClean="0">
                <a:solidFill>
                  <a:srgbClr val="33CC33"/>
                </a:solidFill>
              </a:rPr>
              <a:t/>
            </a:r>
            <a:br>
              <a:rPr lang="en-GB" sz="2400" b="1" smtClean="0">
                <a:solidFill>
                  <a:srgbClr val="33CC33"/>
                </a:solidFill>
              </a:rPr>
            </a:br>
            <a:r>
              <a:rPr lang="en-GB" sz="2400" b="1" smtClean="0">
                <a:solidFill>
                  <a:schemeClr val="tx1"/>
                </a:solidFill>
              </a:rPr>
              <a:t>Modelling</a:t>
            </a:r>
            <a:r>
              <a:rPr lang="en-GB" sz="2400" b="1" dirty="0" smtClean="0">
                <a:solidFill>
                  <a:schemeClr val="tx1"/>
                </a:solidFill>
              </a:rPr>
              <a:t/>
            </a:r>
            <a:br>
              <a:rPr lang="en-GB" sz="2400" b="1" dirty="0" smtClean="0">
                <a:solidFill>
                  <a:schemeClr val="tx1"/>
                </a:solidFill>
              </a:rPr>
            </a:br>
            <a:r>
              <a:rPr lang="en-GB" sz="2400" b="1" dirty="0" smtClean="0">
                <a:solidFill>
                  <a:schemeClr val="tx1"/>
                </a:solidFill>
              </a:rPr>
              <a:t/>
            </a:r>
            <a:br>
              <a:rPr lang="en-GB" sz="2400" b="1" dirty="0" smtClean="0">
                <a:solidFill>
                  <a:schemeClr val="tx1"/>
                </a:solidFill>
              </a:rPr>
            </a:br>
            <a:r>
              <a:rPr lang="en-GB" b="1" dirty="0" smtClean="0">
                <a:solidFill>
                  <a:schemeClr val="accent1">
                    <a:lumMod val="75000"/>
                  </a:schemeClr>
                </a:solidFill>
              </a:rPr>
              <a:t>Society</a:t>
            </a:r>
            <a:r>
              <a:rPr lang="en-GB" b="1" dirty="0" smtClean="0">
                <a:solidFill>
                  <a:srgbClr val="33CC33"/>
                </a:solidFill>
              </a:rPr>
              <a:t> </a:t>
            </a:r>
            <a:r>
              <a:rPr lang="en-GB" b="1" dirty="0" smtClean="0">
                <a:solidFill>
                  <a:srgbClr val="FF0000"/>
                </a:solidFill>
              </a:rPr>
              <a:t>Energy</a:t>
            </a:r>
            <a:r>
              <a:rPr lang="en-GB" b="1" dirty="0" smtClean="0">
                <a:solidFill>
                  <a:srgbClr val="33CC33"/>
                </a:solidFill>
              </a:rPr>
              <a:t> Environment </a:t>
            </a:r>
            <a:r>
              <a:rPr lang="en-GB" b="1" dirty="0" smtClean="0"/>
              <a:t>systems modelling</a:t>
            </a:r>
            <a:r>
              <a:rPr lang="en-GB" sz="2400" b="1" dirty="0" smtClean="0"/>
              <a:t/>
            </a:r>
            <a:br>
              <a:rPr lang="en-GB" sz="2400" b="1" dirty="0" smtClean="0"/>
            </a:br>
            <a:r>
              <a:rPr lang="en-GB" sz="2400" b="1" dirty="0" smtClean="0">
                <a:solidFill>
                  <a:srgbClr val="33CC33"/>
                </a:solidFill>
              </a:rPr>
              <a:t/>
            </a:r>
            <a:br>
              <a:rPr lang="en-GB" sz="2400" b="1" dirty="0" smtClean="0">
                <a:solidFill>
                  <a:srgbClr val="33CC33"/>
                </a:solidFill>
              </a:rPr>
            </a:br>
            <a:r>
              <a:rPr lang="en-GB" sz="2400" b="1" dirty="0" smtClean="0">
                <a:solidFill>
                  <a:srgbClr val="33CC33"/>
                </a:solidFill>
              </a:rPr>
              <a:t/>
            </a:r>
            <a:br>
              <a:rPr lang="en-GB" sz="2400" b="1" dirty="0" smtClean="0">
                <a:solidFill>
                  <a:srgbClr val="33CC33"/>
                </a:solidFill>
              </a:rPr>
            </a:br>
            <a:r>
              <a:rPr lang="en-GB" sz="1400" dirty="0"/>
              <a:t/>
            </a:r>
            <a:br>
              <a:rPr lang="en-GB" sz="1400" dirty="0"/>
            </a:br>
            <a:r>
              <a:rPr lang="en-GB" sz="1400" dirty="0"/>
              <a:t/>
            </a:r>
            <a:br>
              <a:rPr lang="en-GB" sz="1400" dirty="0"/>
            </a:br>
            <a:r>
              <a:rPr lang="en-GB" dirty="0"/>
              <a:t/>
            </a:r>
            <a:br>
              <a:rPr lang="en-GB" dirty="0"/>
            </a:br>
            <a:r>
              <a:rPr lang="en-GB" dirty="0"/>
              <a:t/>
            </a:r>
            <a:br>
              <a:rPr lang="en-GB" dirty="0"/>
            </a:br>
            <a:r>
              <a:rPr lang="en-GB" sz="1400" dirty="0"/>
              <a:t/>
            </a:r>
            <a:br>
              <a:rPr lang="en-GB" sz="1400" dirty="0"/>
            </a:br>
            <a:endParaRPr lang="en-GB" sz="1400" dirty="0"/>
          </a:p>
        </p:txBody>
      </p:sp>
      <p:sp>
        <p:nvSpPr>
          <p:cNvPr id="208899" name="Rectangle 3"/>
          <p:cNvSpPr>
            <a:spLocks noGrp="1" noChangeArrowheads="1"/>
          </p:cNvSpPr>
          <p:nvPr>
            <p:ph type="subTitle" idx="1"/>
          </p:nvPr>
        </p:nvSpPr>
        <p:spPr>
          <a:xfrm>
            <a:off x="2143108" y="4429132"/>
            <a:ext cx="6400800" cy="1752600"/>
          </a:xfrm>
        </p:spPr>
        <p:txBody>
          <a:bodyPr/>
          <a:lstStyle/>
          <a:p>
            <a:pPr algn="r">
              <a:buFontTx/>
              <a:buNone/>
            </a:pPr>
            <a:endParaRPr lang="en-GB" dirty="0" smtClean="0"/>
          </a:p>
          <a:p>
            <a:pPr algn="r"/>
            <a:r>
              <a:rPr lang="en-GB" b="1" dirty="0" smtClean="0"/>
              <a:t> </a:t>
            </a:r>
          </a:p>
          <a:p>
            <a:pPr algn="r"/>
            <a:r>
              <a:rPr lang="en-GB" dirty="0" smtClean="0"/>
              <a:t>Mark </a:t>
            </a:r>
            <a:r>
              <a:rPr lang="en-GB" dirty="0"/>
              <a:t>Barrett </a:t>
            </a:r>
          </a:p>
          <a:p>
            <a:pPr algn="r">
              <a:buFontTx/>
              <a:buNone/>
            </a:pPr>
            <a:r>
              <a:rPr lang="en-GB" dirty="0">
                <a:hlinkClick r:id="rId3" tooltip="mailto:Mark.Barrett@ucl.ac.uk"/>
              </a:rPr>
              <a:t>Mark.Barrett@ucl.ac.uk</a:t>
            </a:r>
            <a:endParaRPr lang="en-GB" dirty="0"/>
          </a:p>
          <a:p>
            <a:pPr algn="r">
              <a:buFontTx/>
              <a:buNone/>
            </a:pPr>
            <a:r>
              <a:rPr lang="en-GB" dirty="0" smtClean="0"/>
              <a:t>UCL Energy Institute</a:t>
            </a:r>
            <a:endParaRPr lang="en-GB" dirty="0"/>
          </a:p>
        </p:txBody>
      </p:sp>
      <p:sp>
        <p:nvSpPr>
          <p:cNvPr id="4" name="Slide Number Placeholder 5"/>
          <p:cNvSpPr>
            <a:spLocks noGrp="1"/>
          </p:cNvSpPr>
          <p:nvPr>
            <p:ph type="sldNum" sz="quarter" idx="12"/>
          </p:nvPr>
        </p:nvSpPr>
        <p:spPr/>
        <p:txBody>
          <a:bodyPr/>
          <a:lstStyle/>
          <a:p>
            <a:fld id="{D1254707-7A77-4E2B-AE1D-CB6408D75EE9}" type="slidenum">
              <a:rPr lang="en-GB"/>
              <a:pPr/>
              <a:t>1</a:t>
            </a:fld>
            <a:endParaRPr lang="en-GB"/>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n-GB" dirty="0" smtClean="0"/>
              <a:t>The energy service chain</a:t>
            </a:r>
          </a:p>
        </p:txBody>
      </p:sp>
      <p:sp>
        <p:nvSpPr>
          <p:cNvPr id="5124" name="Rectangle 3"/>
          <p:cNvSpPr>
            <a:spLocks noGrp="1" noChangeArrowheads="1"/>
          </p:cNvSpPr>
          <p:nvPr>
            <p:ph idx="1"/>
          </p:nvPr>
        </p:nvSpPr>
        <p:spPr>
          <a:xfrm>
            <a:off x="428596" y="1214422"/>
            <a:ext cx="3286148" cy="4697427"/>
          </a:xfrm>
        </p:spPr>
        <p:txBody>
          <a:bodyPr/>
          <a:lstStyle/>
          <a:p>
            <a:pPr>
              <a:buFontTx/>
              <a:buNone/>
            </a:pPr>
            <a:r>
              <a:rPr lang="en-GB" b="1" dirty="0" smtClean="0"/>
              <a:t>SERVICE CHAIN</a:t>
            </a:r>
          </a:p>
          <a:p>
            <a:r>
              <a:rPr lang="en-GB" dirty="0" smtClean="0"/>
              <a:t>Energy required to make and operate service delivery system. </a:t>
            </a:r>
          </a:p>
          <a:p>
            <a:r>
              <a:rPr lang="en-GB" dirty="0" smtClean="0"/>
              <a:t>Services and supplies have spatiotemporal distributions (some weather dependent)</a:t>
            </a:r>
          </a:p>
          <a:p>
            <a:r>
              <a:rPr lang="en-GB" dirty="0" smtClean="0"/>
              <a:t>Storage improves security</a:t>
            </a:r>
          </a:p>
          <a:p>
            <a:endParaRPr lang="en-GB" dirty="0"/>
          </a:p>
          <a:p>
            <a:pPr marL="0" indent="0">
              <a:buNone/>
            </a:pPr>
            <a:r>
              <a:rPr lang="en-GB" dirty="0"/>
              <a:t>A given energy system has a configuration of these principal components:</a:t>
            </a:r>
          </a:p>
          <a:p>
            <a:r>
              <a:rPr lang="en-GB" dirty="0"/>
              <a:t>Demands (D): heating, lighting, transport, etc.</a:t>
            </a:r>
          </a:p>
          <a:p>
            <a:r>
              <a:rPr lang="en-GB" dirty="0"/>
              <a:t>Converters (C): convert energy in one form and place to another</a:t>
            </a:r>
          </a:p>
          <a:p>
            <a:r>
              <a:rPr lang="en-GB" dirty="0"/>
              <a:t>Artificial stores (A): heat, work</a:t>
            </a:r>
          </a:p>
          <a:p>
            <a:r>
              <a:rPr lang="en-GB" dirty="0"/>
              <a:t>Natural stores (N): heat, work</a:t>
            </a:r>
          </a:p>
          <a:p>
            <a:pPr marL="0" indent="0">
              <a:buNone/>
            </a:pPr>
            <a:endParaRPr lang="en-GB" dirty="0"/>
          </a:p>
          <a:p>
            <a:pPr marL="0" indent="0">
              <a:buNone/>
            </a:pPr>
            <a:r>
              <a:rPr lang="en-GB" dirty="0"/>
              <a:t>And it operates in an environment</a:t>
            </a:r>
          </a:p>
          <a:p>
            <a:r>
              <a:rPr lang="en-GB" dirty="0"/>
              <a:t>Environment (V)</a:t>
            </a:r>
          </a:p>
          <a:p>
            <a:endParaRPr lang="en-GB" dirty="0" smtClean="0"/>
          </a:p>
          <a:p>
            <a:pPr>
              <a:buFontTx/>
              <a:buNone/>
            </a:pPr>
            <a:endParaRPr lang="en-GB" dirty="0" smtClean="0"/>
          </a:p>
        </p:txBody>
      </p:sp>
      <p:sp>
        <p:nvSpPr>
          <p:cNvPr id="5122" name="Slide Number Placeholder 3"/>
          <p:cNvSpPr>
            <a:spLocks noGrp="1"/>
          </p:cNvSpPr>
          <p:nvPr>
            <p:ph type="sldNum" sz="quarter" idx="12"/>
          </p:nvPr>
        </p:nvSpPr>
        <p:spPr bwMode="auto">
          <a:prstGeom prst="rect">
            <a:avLst/>
          </a:prstGeom>
          <a:noFill/>
          <a:ln>
            <a:miter lim="800000"/>
            <a:headEnd/>
            <a:tailEnd/>
          </a:ln>
        </p:spPr>
        <p:txBody>
          <a:bodyPr/>
          <a:lstStyle/>
          <a:p>
            <a:pPr algn="r"/>
            <a:fld id="{A6C52620-3C56-4320-AAB2-562BE0BD0E56}" type="slidenum">
              <a:rPr lang="en-GB"/>
              <a:pPr algn="r"/>
              <a:t>10</a:t>
            </a:fld>
            <a:endParaRPr lang="en-GB"/>
          </a:p>
        </p:txBody>
      </p:sp>
      <p:pic>
        <p:nvPicPr>
          <p:cNvPr id="5125" name="Picture 7"/>
          <p:cNvPicPr>
            <a:picLocks noChangeAspect="1" noChangeArrowheads="1"/>
          </p:cNvPicPr>
          <p:nvPr/>
        </p:nvPicPr>
        <p:blipFill>
          <a:blip r:embed="rId3" cstate="print"/>
          <a:srcRect/>
          <a:stretch>
            <a:fillRect/>
          </a:stretch>
        </p:blipFill>
        <p:spPr bwMode="auto">
          <a:xfrm>
            <a:off x="4567287" y="1000107"/>
            <a:ext cx="4121104" cy="5857893"/>
          </a:xfrm>
          <a:prstGeom prst="rect">
            <a:avLst/>
          </a:prstGeom>
          <a:noFill/>
          <a:ln w="9525">
            <a:noFill/>
            <a:miter lim="800000"/>
            <a:headEnd/>
            <a:tailEnd/>
          </a:ln>
        </p:spPr>
      </p:pic>
    </p:spTree>
    <p:extLst>
      <p:ext uri="{BB962C8B-B14F-4D97-AF65-F5344CB8AC3E}">
        <p14:creationId xmlns:p14="http://schemas.microsoft.com/office/powerpoint/2010/main" val="323551585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 endogenous</a:t>
            </a:r>
          </a:p>
        </p:txBody>
      </p:sp>
      <p:sp>
        <p:nvSpPr>
          <p:cNvPr id="3" name="Content Placeholder 2"/>
          <p:cNvSpPr>
            <a:spLocks noGrp="1"/>
          </p:cNvSpPr>
          <p:nvPr>
            <p:ph idx="1"/>
          </p:nvPr>
        </p:nvSpPr>
        <p:spPr>
          <a:xfrm>
            <a:off x="428596" y="980728"/>
            <a:ext cx="8229600" cy="4697427"/>
          </a:xfrm>
        </p:spPr>
        <p:txBody>
          <a:bodyPr/>
          <a:lstStyle/>
          <a:p>
            <a:pPr marL="0" indent="0">
              <a:buNone/>
            </a:pPr>
            <a:r>
              <a:rPr lang="en-GB" b="1" dirty="0" smtClean="0"/>
              <a:t>Essential</a:t>
            </a:r>
            <a:r>
              <a:rPr lang="en-GB" dirty="0" smtClean="0"/>
              <a:t> to have </a:t>
            </a:r>
            <a:r>
              <a:rPr lang="en-GB" b="1" dirty="0" smtClean="0"/>
              <a:t>historical</a:t>
            </a:r>
            <a:r>
              <a:rPr lang="en-GB" dirty="0" smtClean="0"/>
              <a:t> data on:</a:t>
            </a:r>
          </a:p>
          <a:p>
            <a:r>
              <a:rPr lang="en-GB" dirty="0"/>
              <a:t>the flows through the </a:t>
            </a:r>
            <a:r>
              <a:rPr lang="en-GB" dirty="0" smtClean="0"/>
              <a:t>system and its state</a:t>
            </a:r>
            <a:endParaRPr lang="en-GB" dirty="0"/>
          </a:p>
          <a:p>
            <a:r>
              <a:rPr lang="en-GB" dirty="0"/>
              <a:t>the stocks and features of the SEE system at some historical point</a:t>
            </a:r>
          </a:p>
          <a:p>
            <a:r>
              <a:rPr lang="en-GB" dirty="0" smtClean="0"/>
              <a:t>how the environment, people and technologies behave</a:t>
            </a:r>
          </a:p>
          <a:p>
            <a:pPr marL="0" indent="0">
              <a:buNone/>
            </a:pPr>
            <a:endParaRPr lang="en-GB" dirty="0" smtClean="0"/>
          </a:p>
          <a:p>
            <a:pPr marL="0" indent="0">
              <a:buNone/>
            </a:pPr>
            <a:r>
              <a:rPr lang="en-GB" dirty="0" smtClean="0"/>
              <a:t>These data are used to:</a:t>
            </a:r>
          </a:p>
          <a:p>
            <a:r>
              <a:rPr lang="en-GB" dirty="0" smtClean="0"/>
              <a:t>assess the accuracy of a model (it has to at least emulate the past)</a:t>
            </a:r>
          </a:p>
          <a:p>
            <a:r>
              <a:rPr lang="en-GB" dirty="0" smtClean="0"/>
              <a:t>provide a base line or starting point for modifying the system</a:t>
            </a:r>
          </a:p>
          <a:p>
            <a:pPr marL="0" indent="0">
              <a:buNone/>
            </a:pPr>
            <a:r>
              <a:rPr lang="en-GB" dirty="0" smtClean="0"/>
              <a:t>Collating and updating databases is hard. Most data at least 3 years old.</a:t>
            </a:r>
          </a:p>
          <a:p>
            <a:pPr marL="0" indent="0">
              <a:buNone/>
            </a:pPr>
            <a:endParaRPr lang="en-GB" dirty="0" smtClean="0"/>
          </a:p>
          <a:p>
            <a:pPr marL="0" indent="0">
              <a:buNone/>
            </a:pPr>
            <a:endParaRPr lang="en-GB" b="1" dirty="0" smtClean="0"/>
          </a:p>
          <a:p>
            <a:pPr marL="0" indent="0">
              <a:buNone/>
            </a:pPr>
            <a:r>
              <a:rPr lang="en-GB" b="1" dirty="0" smtClean="0"/>
              <a:t>Flows and state</a:t>
            </a:r>
          </a:p>
          <a:p>
            <a:r>
              <a:rPr lang="en-GB" dirty="0" smtClean="0"/>
              <a:t>Energy – flows and storage of different forms at different points in the system</a:t>
            </a:r>
          </a:p>
          <a:p>
            <a:r>
              <a:rPr lang="en-GB" dirty="0" smtClean="0"/>
              <a:t>Emission</a:t>
            </a:r>
          </a:p>
          <a:p>
            <a:r>
              <a:rPr lang="en-GB" dirty="0" smtClean="0"/>
              <a:t>Money</a:t>
            </a:r>
          </a:p>
          <a:p>
            <a:pPr marL="0" indent="0">
              <a:buNone/>
            </a:pPr>
            <a:endParaRPr lang="en-GB" b="1" dirty="0"/>
          </a:p>
          <a:p>
            <a:pPr marL="0" indent="0">
              <a:buNone/>
            </a:pPr>
            <a:r>
              <a:rPr lang="en-GB" b="1" dirty="0" smtClean="0"/>
              <a:t>Stocks: </a:t>
            </a:r>
            <a:r>
              <a:rPr lang="en-GB" dirty="0" smtClean="0"/>
              <a:t>Numbers and types of </a:t>
            </a:r>
          </a:p>
          <a:p>
            <a:r>
              <a:rPr lang="en-GB" dirty="0" smtClean="0"/>
              <a:t>people</a:t>
            </a:r>
          </a:p>
          <a:p>
            <a:r>
              <a:rPr lang="en-GB" dirty="0" smtClean="0"/>
              <a:t>technologies</a:t>
            </a:r>
            <a:endParaRPr lang="en-GB" dirty="0"/>
          </a:p>
          <a:p>
            <a:pPr marL="0" indent="0">
              <a:buNone/>
            </a:pPr>
            <a:endParaRPr lang="en-GB" dirty="0" smtClean="0"/>
          </a:p>
          <a:p>
            <a:pPr marL="0" indent="0">
              <a:buNone/>
            </a:pPr>
            <a:r>
              <a:rPr lang="en-GB" b="1" dirty="0" smtClean="0"/>
              <a:t>Behaviour</a:t>
            </a:r>
          </a:p>
          <a:p>
            <a:r>
              <a:rPr lang="en-GB" dirty="0" smtClean="0"/>
              <a:t>How system components behave according to physical and social factors</a:t>
            </a:r>
          </a:p>
          <a:p>
            <a:endParaRPr lang="en-GB" dirty="0" smtClean="0"/>
          </a:p>
          <a:p>
            <a:pPr marL="0" indent="0">
              <a:buNone/>
            </a:pPr>
            <a:endParaRPr lang="en-GB" dirty="0"/>
          </a:p>
        </p:txBody>
      </p:sp>
      <p:sp>
        <p:nvSpPr>
          <p:cNvPr id="4" name="Slide Number Placeholder 3"/>
          <p:cNvSpPr>
            <a:spLocks noGrp="1"/>
          </p:cNvSpPr>
          <p:nvPr>
            <p:ph type="sldNum" sz="quarter" idx="12"/>
          </p:nvPr>
        </p:nvSpPr>
        <p:spPr/>
        <p:txBody>
          <a:bodyPr/>
          <a:lstStyle/>
          <a:p>
            <a:fld id="{70E2A97C-DA7A-459D-BEB2-C467076B0435}" type="slidenum">
              <a:rPr lang="en-GB" smtClean="0"/>
              <a:pPr/>
              <a:t>11</a:t>
            </a:fld>
            <a:endParaRPr lang="en-GB"/>
          </a:p>
        </p:txBody>
      </p:sp>
    </p:spTree>
    <p:extLst>
      <p:ext uri="{BB962C8B-B14F-4D97-AF65-F5344CB8AC3E}">
        <p14:creationId xmlns:p14="http://schemas.microsoft.com/office/powerpoint/2010/main" val="16564620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 exogenous</a:t>
            </a:r>
          </a:p>
        </p:txBody>
      </p:sp>
      <p:sp>
        <p:nvSpPr>
          <p:cNvPr id="3" name="Content Placeholder 2"/>
          <p:cNvSpPr>
            <a:spLocks noGrp="1"/>
          </p:cNvSpPr>
          <p:nvPr>
            <p:ph idx="1"/>
          </p:nvPr>
        </p:nvSpPr>
        <p:spPr/>
        <p:txBody>
          <a:bodyPr/>
          <a:lstStyle/>
          <a:p>
            <a:pPr marL="0" indent="0">
              <a:buNone/>
            </a:pPr>
            <a:r>
              <a:rPr lang="en-GB" b="1" dirty="0" smtClean="0"/>
              <a:t>All models address a restricted part of the world in terms of:</a:t>
            </a:r>
          </a:p>
          <a:p>
            <a:r>
              <a:rPr lang="en-GB" dirty="0" smtClean="0"/>
              <a:t>system components and processes</a:t>
            </a:r>
          </a:p>
          <a:p>
            <a:r>
              <a:rPr lang="en-GB" dirty="0" smtClean="0"/>
              <a:t>space </a:t>
            </a:r>
          </a:p>
          <a:p>
            <a:r>
              <a:rPr lang="en-GB" dirty="0" smtClean="0"/>
              <a:t>time</a:t>
            </a:r>
          </a:p>
          <a:p>
            <a:endParaRPr lang="en-GB" dirty="0" smtClean="0"/>
          </a:p>
          <a:p>
            <a:pPr marL="0" indent="0">
              <a:buNone/>
            </a:pPr>
            <a:r>
              <a:rPr lang="en-GB" b="1" dirty="0" smtClean="0"/>
              <a:t>Elements of the world that affect the system modelled, but </a:t>
            </a:r>
            <a:r>
              <a:rPr lang="en-GB" b="1" dirty="0" smtClean="0"/>
              <a:t>are not </a:t>
            </a:r>
            <a:r>
              <a:rPr lang="en-GB" b="1" dirty="0" smtClean="0"/>
              <a:t>included in the model, need to be accounted for, these require exogenous assumptions. </a:t>
            </a:r>
          </a:p>
          <a:p>
            <a:pPr marL="0" indent="0">
              <a:buNone/>
            </a:pPr>
            <a:endParaRPr lang="en-GB" b="1" dirty="0"/>
          </a:p>
          <a:p>
            <a:pPr marL="0" indent="0">
              <a:buNone/>
            </a:pPr>
            <a:r>
              <a:rPr lang="en-GB" b="1" dirty="0" smtClean="0"/>
              <a:t>These assumptions may be based </a:t>
            </a:r>
            <a:r>
              <a:rPr lang="en-GB" b="1" dirty="0"/>
              <a:t>on extrapolations </a:t>
            </a:r>
            <a:r>
              <a:rPr lang="en-GB" b="1" dirty="0" smtClean="0"/>
              <a:t>of historical data by judgement, </a:t>
            </a:r>
            <a:r>
              <a:rPr lang="en-GB" b="1" dirty="0"/>
              <a:t>or </a:t>
            </a:r>
            <a:r>
              <a:rPr lang="en-GB" b="1" dirty="0" smtClean="0"/>
              <a:t>other models, for example:</a:t>
            </a:r>
          </a:p>
          <a:p>
            <a:pPr marL="0" indent="0">
              <a:buNone/>
            </a:pPr>
            <a:endParaRPr lang="en-GB" b="1" dirty="0" smtClean="0"/>
          </a:p>
          <a:p>
            <a:pPr marL="0" indent="0">
              <a:buNone/>
            </a:pPr>
            <a:r>
              <a:rPr lang="en-GB" b="1" dirty="0" smtClean="0"/>
              <a:t>Dwelling model:</a:t>
            </a:r>
            <a:r>
              <a:rPr lang="en-GB" dirty="0" smtClean="0"/>
              <a:t> tenants, behaviour</a:t>
            </a:r>
            <a:endParaRPr lang="en-GB" b="1" dirty="0"/>
          </a:p>
          <a:p>
            <a:pPr marL="0" indent="0">
              <a:buNone/>
            </a:pPr>
            <a:endParaRPr lang="en-GB" b="1" dirty="0" smtClean="0"/>
          </a:p>
          <a:p>
            <a:pPr marL="0" indent="0">
              <a:buNone/>
            </a:pPr>
            <a:r>
              <a:rPr lang="en-GB" b="1" dirty="0" smtClean="0"/>
              <a:t>City model:</a:t>
            </a:r>
            <a:r>
              <a:rPr lang="en-GB" dirty="0" smtClean="0"/>
              <a:t> city population, commuting, commercial activities</a:t>
            </a:r>
            <a:endParaRPr lang="en-GB" b="1" dirty="0" smtClean="0"/>
          </a:p>
          <a:p>
            <a:pPr marL="0" indent="0">
              <a:buNone/>
            </a:pPr>
            <a:endParaRPr lang="en-GB" b="1" dirty="0"/>
          </a:p>
          <a:p>
            <a:pPr marL="0" indent="0">
              <a:buNone/>
            </a:pPr>
            <a:r>
              <a:rPr lang="en-GB" b="1" dirty="0" smtClean="0"/>
              <a:t>Electricity model: </a:t>
            </a:r>
            <a:r>
              <a:rPr lang="en-GB" dirty="0" smtClean="0"/>
              <a:t> fuel prices and availability, import potential</a:t>
            </a:r>
          </a:p>
          <a:p>
            <a:pPr marL="0" indent="0">
              <a:buNone/>
            </a:pPr>
            <a:endParaRPr lang="en-GB" dirty="0"/>
          </a:p>
          <a:p>
            <a:pPr marL="0" indent="0">
              <a:buNone/>
            </a:pPr>
            <a:r>
              <a:rPr lang="en-GB" b="1" dirty="0" smtClean="0"/>
              <a:t>National forecasting model:</a:t>
            </a:r>
            <a:r>
              <a:rPr lang="en-GB" dirty="0" smtClean="0"/>
              <a:t> population, international fuel prices, energy trade</a:t>
            </a:r>
            <a:endParaRPr lang="en-GB" b="1" dirty="0"/>
          </a:p>
        </p:txBody>
      </p:sp>
      <p:sp>
        <p:nvSpPr>
          <p:cNvPr id="4" name="Slide Number Placeholder 3"/>
          <p:cNvSpPr>
            <a:spLocks noGrp="1"/>
          </p:cNvSpPr>
          <p:nvPr>
            <p:ph type="sldNum" sz="quarter" idx="12"/>
          </p:nvPr>
        </p:nvSpPr>
        <p:spPr/>
        <p:txBody>
          <a:bodyPr/>
          <a:lstStyle/>
          <a:p>
            <a:fld id="{70E2A97C-DA7A-459D-BEB2-C467076B0435}" type="slidenum">
              <a:rPr lang="en-GB" smtClean="0"/>
              <a:pPr/>
              <a:t>12</a:t>
            </a:fld>
            <a:endParaRPr lang="en-GB"/>
          </a:p>
        </p:txBody>
      </p:sp>
    </p:spTree>
    <p:extLst>
      <p:ext uri="{BB962C8B-B14F-4D97-AF65-F5344CB8AC3E}">
        <p14:creationId xmlns:p14="http://schemas.microsoft.com/office/powerpoint/2010/main" val="6907777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lnSpc>
                <a:spcPct val="90000"/>
              </a:lnSpc>
            </a:pPr>
            <a:r>
              <a:rPr lang="en-GB" smtClean="0"/>
              <a:t>DYNAMICS – WHAT AND WHY</a:t>
            </a:r>
          </a:p>
        </p:txBody>
      </p:sp>
      <p:sp>
        <p:nvSpPr>
          <p:cNvPr id="7171" name="Rectangle 7"/>
          <p:cNvSpPr>
            <a:spLocks noGrp="1" noChangeArrowheads="1"/>
          </p:cNvSpPr>
          <p:nvPr>
            <p:ph idx="1"/>
          </p:nvPr>
        </p:nvSpPr>
        <p:spPr>
          <a:xfrm>
            <a:off x="428596" y="1214422"/>
            <a:ext cx="3286148" cy="4697427"/>
          </a:xfrm>
        </p:spPr>
        <p:txBody>
          <a:bodyPr/>
          <a:lstStyle/>
          <a:p>
            <a:pPr eaLnBrk="1" hangingPunct="1">
              <a:lnSpc>
                <a:spcPct val="90000"/>
              </a:lnSpc>
              <a:buFontTx/>
              <a:buNone/>
              <a:defRPr/>
            </a:pPr>
            <a:endParaRPr lang="en-GB" sz="1600" dirty="0" smtClean="0"/>
          </a:p>
          <a:p>
            <a:pPr marL="457200" indent="-457200" eaLnBrk="1" hangingPunct="1">
              <a:lnSpc>
                <a:spcPct val="90000"/>
              </a:lnSpc>
              <a:buFontTx/>
              <a:buAutoNum type="arabicPeriod"/>
              <a:defRPr/>
            </a:pPr>
            <a:r>
              <a:rPr lang="en-GB" sz="1600" dirty="0" smtClean="0"/>
              <a:t>Long term dynamics – changes to capital stocks (buildings, power stations, etc.) in scenarios transforming whole energy system</a:t>
            </a:r>
          </a:p>
          <a:p>
            <a:pPr marL="457200" indent="-457200" eaLnBrk="1" hangingPunct="1">
              <a:lnSpc>
                <a:spcPct val="90000"/>
              </a:lnSpc>
              <a:buFontTx/>
              <a:buAutoNum type="arabicPeriod"/>
              <a:defRPr/>
            </a:pPr>
            <a:endParaRPr lang="en-GB" sz="1600" dirty="0" smtClean="0"/>
          </a:p>
          <a:p>
            <a:pPr eaLnBrk="1" hangingPunct="1">
              <a:lnSpc>
                <a:spcPct val="90000"/>
              </a:lnSpc>
              <a:buFontTx/>
              <a:buAutoNum type="arabicPeriod" startAt="2"/>
              <a:defRPr/>
            </a:pPr>
            <a:r>
              <a:rPr lang="en-GB" sz="1600" dirty="0" smtClean="0"/>
              <a:t>Short term dynamics -  demand-supply matching over minutes to months </a:t>
            </a:r>
          </a:p>
          <a:p>
            <a:pPr eaLnBrk="1" hangingPunct="1">
              <a:lnSpc>
                <a:spcPct val="90000"/>
              </a:lnSpc>
              <a:buFontTx/>
              <a:buAutoNum type="arabicPeriod" startAt="2"/>
              <a:defRPr/>
            </a:pPr>
            <a:endParaRPr lang="en-GB" sz="1600" dirty="0" smtClean="0"/>
          </a:p>
          <a:p>
            <a:pPr eaLnBrk="1" hangingPunct="1">
              <a:lnSpc>
                <a:spcPct val="90000"/>
              </a:lnSpc>
              <a:buFontTx/>
              <a:buNone/>
              <a:defRPr/>
            </a:pPr>
            <a:r>
              <a:rPr lang="en-GB" sz="1600" dirty="0" smtClean="0"/>
              <a:t>1 and 2 required for optimisation of system design.</a:t>
            </a:r>
          </a:p>
          <a:p>
            <a:pPr eaLnBrk="1" hangingPunct="1">
              <a:lnSpc>
                <a:spcPct val="90000"/>
              </a:lnSpc>
              <a:buFontTx/>
              <a:buNone/>
              <a:defRPr/>
            </a:pPr>
            <a:endParaRPr lang="en-GB" sz="1600" dirty="0" smtClean="0"/>
          </a:p>
          <a:p>
            <a:pPr eaLnBrk="1" hangingPunct="1">
              <a:lnSpc>
                <a:spcPct val="90000"/>
              </a:lnSpc>
              <a:defRPr/>
            </a:pPr>
            <a:endParaRPr lang="en-GB" sz="1600" dirty="0" smtClean="0"/>
          </a:p>
        </p:txBody>
      </p:sp>
      <p:sp>
        <p:nvSpPr>
          <p:cNvPr id="7172" name="Slide Number Placeholder 3"/>
          <p:cNvSpPr>
            <a:spLocks noGrp="1"/>
          </p:cNvSpPr>
          <p:nvPr>
            <p:ph type="sldNum" sz="quarter" idx="12"/>
          </p:nvPr>
        </p:nvSpPr>
        <p:spPr bwMode="auto">
          <a:prstGeom prst="rect">
            <a:avLst/>
          </a:prstGeom>
          <a:noFill/>
          <a:ln>
            <a:miter lim="800000"/>
            <a:headEnd/>
            <a:tailEnd/>
          </a:ln>
        </p:spPr>
        <p:txBody>
          <a:bodyPr/>
          <a:lstStyle/>
          <a:p>
            <a:fld id="{8949CD28-DFEA-45AE-99A0-8BDBDE7CA459}" type="slidenum">
              <a:rPr lang="en-GB"/>
              <a:pPr/>
              <a:t>13</a:t>
            </a:fld>
            <a:endParaRPr lang="en-GB"/>
          </a:p>
        </p:txBody>
      </p:sp>
      <p:sp>
        <p:nvSpPr>
          <p:cNvPr id="6" name="Rectangle 7"/>
          <p:cNvSpPr txBox="1">
            <a:spLocks noChangeArrowheads="1"/>
          </p:cNvSpPr>
          <p:nvPr/>
        </p:nvSpPr>
        <p:spPr bwMode="auto">
          <a:xfrm>
            <a:off x="500063" y="4572000"/>
            <a:ext cx="7429500" cy="1839913"/>
          </a:xfrm>
          <a:prstGeom prst="rect">
            <a:avLst/>
          </a:prstGeom>
          <a:noFill/>
          <a:ln w="9525">
            <a:noFill/>
            <a:miter lim="800000"/>
            <a:headEnd/>
            <a:tailEnd/>
          </a:ln>
        </p:spPr>
        <p:txBody>
          <a:bodyPr/>
          <a:lstStyle/>
          <a:p>
            <a:pPr marL="342900" indent="-342900">
              <a:lnSpc>
                <a:spcPct val="90000"/>
              </a:lnSpc>
              <a:spcBef>
                <a:spcPct val="20000"/>
              </a:spcBef>
              <a:defRPr/>
            </a:pPr>
            <a:endParaRPr lang="en-GB" sz="1400" kern="0" dirty="0">
              <a:latin typeface="+mn-lt"/>
              <a:cs typeface="+mn-cs"/>
            </a:endParaRPr>
          </a:p>
          <a:p>
            <a:pPr marL="342900" indent="-342900">
              <a:lnSpc>
                <a:spcPct val="90000"/>
              </a:lnSpc>
              <a:spcBef>
                <a:spcPct val="20000"/>
              </a:spcBef>
              <a:defRPr/>
            </a:pPr>
            <a:r>
              <a:rPr lang="en-GB" sz="1400" kern="0" dirty="0">
                <a:latin typeface="+mn-lt"/>
                <a:cs typeface="+mn-cs"/>
              </a:rPr>
              <a:t>2 required:</a:t>
            </a:r>
          </a:p>
          <a:p>
            <a:pPr marL="342900" indent="-342900">
              <a:lnSpc>
                <a:spcPct val="90000"/>
              </a:lnSpc>
              <a:spcBef>
                <a:spcPct val="20000"/>
              </a:spcBef>
              <a:buFontTx/>
              <a:buChar char="•"/>
              <a:defRPr/>
            </a:pPr>
            <a:r>
              <a:rPr lang="en-GB" sz="1400" kern="0" dirty="0">
                <a:latin typeface="+mn-lt"/>
                <a:cs typeface="+mn-cs"/>
              </a:rPr>
              <a:t>to ensure system is technically feasible e.g. mix of renewables and </a:t>
            </a:r>
            <a:r>
              <a:rPr lang="en-GB" sz="1400" kern="0" dirty="0" err="1">
                <a:latin typeface="+mn-lt"/>
                <a:cs typeface="+mn-cs"/>
              </a:rPr>
              <a:t>dispatchable</a:t>
            </a:r>
            <a:r>
              <a:rPr lang="en-GB" sz="1400" kern="0" dirty="0">
                <a:latin typeface="+mn-lt"/>
                <a:cs typeface="+mn-cs"/>
              </a:rPr>
              <a:t> generators works; </a:t>
            </a:r>
          </a:p>
          <a:p>
            <a:pPr marL="342900" indent="-342900">
              <a:lnSpc>
                <a:spcPct val="90000"/>
              </a:lnSpc>
              <a:spcBef>
                <a:spcPct val="20000"/>
              </a:spcBef>
              <a:buFontTx/>
              <a:buChar char="•"/>
              <a:defRPr/>
            </a:pPr>
            <a:r>
              <a:rPr lang="en-GB" sz="1400" kern="0" dirty="0">
                <a:latin typeface="+mn-lt"/>
                <a:cs typeface="+mn-cs"/>
              </a:rPr>
              <a:t>to explore potential of fast measures such as load management and spatiotemporal controls in buildings</a:t>
            </a:r>
          </a:p>
          <a:p>
            <a:pPr marL="342900" indent="-342900">
              <a:lnSpc>
                <a:spcPct val="90000"/>
              </a:lnSpc>
              <a:spcBef>
                <a:spcPct val="20000"/>
              </a:spcBef>
              <a:buFontTx/>
              <a:buChar char="•"/>
              <a:defRPr/>
            </a:pPr>
            <a:r>
              <a:rPr lang="en-GB" sz="1400" kern="0" dirty="0">
                <a:latin typeface="+mn-lt"/>
                <a:cs typeface="+mn-cs"/>
              </a:rPr>
              <a:t>to do accurate costing and estimation of emissions, environment and health impacts, etc.</a:t>
            </a:r>
          </a:p>
          <a:p>
            <a:pPr marL="342900" indent="-342900">
              <a:lnSpc>
                <a:spcPct val="90000"/>
              </a:lnSpc>
              <a:spcBef>
                <a:spcPct val="20000"/>
              </a:spcBef>
              <a:buFontTx/>
              <a:buChar char="•"/>
              <a:defRPr/>
            </a:pPr>
            <a:endParaRPr lang="en-GB" sz="1400" kern="0" dirty="0">
              <a:latin typeface="+mn-lt"/>
              <a:cs typeface="+mn-cs"/>
            </a:endParaRPr>
          </a:p>
        </p:txBody>
      </p:sp>
      <p:sp>
        <p:nvSpPr>
          <p:cNvPr id="7" name="Right Arrow 6"/>
          <p:cNvSpPr/>
          <p:nvPr/>
        </p:nvSpPr>
        <p:spPr>
          <a:xfrm>
            <a:off x="3786182" y="2500306"/>
            <a:ext cx="714375" cy="214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7175" name="Picture 4" descr="SEEGBR_TechBeh_ScaleVary"/>
          <p:cNvPicPr>
            <a:picLocks noChangeAspect="1" noChangeArrowheads="1" noCrop="1"/>
          </p:cNvPicPr>
          <p:nvPr/>
        </p:nvPicPr>
        <p:blipFill>
          <a:blip r:embed="rId3" cstate="print"/>
          <a:srcRect/>
          <a:stretch>
            <a:fillRect/>
          </a:stretch>
        </p:blipFill>
        <p:spPr bwMode="auto">
          <a:xfrm>
            <a:off x="4795671" y="1143001"/>
            <a:ext cx="4348329" cy="3071818"/>
          </a:xfrm>
          <a:prstGeom prst="rect">
            <a:avLst/>
          </a:prstGeom>
          <a:noFill/>
          <a:ln w="9525">
            <a:noFill/>
            <a:miter lim="800000"/>
            <a:headEnd/>
            <a:tailEnd/>
          </a:ln>
        </p:spPr>
      </p:pic>
    </p:spTree>
    <p:extLst>
      <p:ext uri="{BB962C8B-B14F-4D97-AF65-F5344CB8AC3E}">
        <p14:creationId xmlns:p14="http://schemas.microsoft.com/office/powerpoint/2010/main" val="21103811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Time dynamics:  years</a:t>
            </a:r>
          </a:p>
        </p:txBody>
      </p:sp>
      <p:sp>
        <p:nvSpPr>
          <p:cNvPr id="3" name="Content Placeholder 2"/>
          <p:cNvSpPr>
            <a:spLocks noGrp="1"/>
          </p:cNvSpPr>
          <p:nvPr>
            <p:ph idx="1"/>
          </p:nvPr>
        </p:nvSpPr>
        <p:spPr/>
        <p:txBody>
          <a:bodyPr/>
          <a:lstStyle/>
          <a:p>
            <a:r>
              <a:rPr lang="en-GB" dirty="0"/>
              <a:t>SEE </a:t>
            </a:r>
            <a:r>
              <a:rPr lang="en-GB" dirty="0" smtClean="0"/>
              <a:t>systems evolve over the years in terms of </a:t>
            </a:r>
            <a:r>
              <a:rPr lang="en-GB" dirty="0"/>
              <a:t>s</a:t>
            </a:r>
            <a:r>
              <a:rPr lang="en-GB" sz="1400" dirty="0" smtClean="0"/>
              <a:t>tocks of components and configuration.</a:t>
            </a:r>
            <a:endParaRPr lang="en-GB" sz="1400" dirty="0"/>
          </a:p>
          <a:p>
            <a:pPr marL="457200" lvl="1" indent="0">
              <a:buNone/>
            </a:pPr>
            <a:r>
              <a:rPr lang="en-GB" sz="1400" dirty="0"/>
              <a:t>Demography: </a:t>
            </a:r>
            <a:r>
              <a:rPr lang="en-GB" sz="1400" dirty="0" smtClean="0"/>
              <a:t>People, households</a:t>
            </a:r>
            <a:endParaRPr lang="en-GB" sz="1400" dirty="0"/>
          </a:p>
          <a:p>
            <a:pPr marL="457200" lvl="1" indent="0">
              <a:buNone/>
            </a:pPr>
            <a:r>
              <a:rPr lang="en-GB" sz="1400" dirty="0" smtClean="0"/>
              <a:t>Technologies</a:t>
            </a:r>
            <a:r>
              <a:rPr lang="en-GB" sz="1400" dirty="0"/>
              <a:t>: dwellings, cars, power stations</a:t>
            </a:r>
          </a:p>
          <a:p>
            <a:endParaRPr lang="en-GB" dirty="0" smtClean="0"/>
          </a:p>
          <a:p>
            <a:r>
              <a:rPr lang="en-GB" dirty="0" smtClean="0"/>
              <a:t>The </a:t>
            </a:r>
            <a:r>
              <a:rPr lang="en-GB" dirty="0"/>
              <a:t>rate at which </a:t>
            </a:r>
            <a:r>
              <a:rPr lang="en-GB" dirty="0" smtClean="0"/>
              <a:t>systems can </a:t>
            </a:r>
            <a:r>
              <a:rPr lang="en-GB" dirty="0"/>
              <a:t>change depends </a:t>
            </a:r>
            <a:r>
              <a:rPr lang="en-GB" dirty="0" smtClean="0"/>
              <a:t>largely on </a:t>
            </a:r>
            <a:r>
              <a:rPr lang="en-GB" dirty="0"/>
              <a:t>the rates of additions and subtractions from </a:t>
            </a:r>
            <a:r>
              <a:rPr lang="en-GB" dirty="0" smtClean="0"/>
              <a:t>stocks</a:t>
            </a:r>
          </a:p>
          <a:p>
            <a:endParaRPr lang="en-GB" dirty="0" smtClean="0"/>
          </a:p>
          <a:p>
            <a:r>
              <a:rPr lang="en-GB" dirty="0" smtClean="0"/>
              <a:t>The rate of stock change is a strong determinant of how fast policies can take effect</a:t>
            </a:r>
            <a:endParaRPr lang="en-GB" dirty="0"/>
          </a:p>
          <a:p>
            <a:pPr marL="0" indent="0">
              <a:buNone/>
            </a:pPr>
            <a:endParaRPr lang="en-GB" dirty="0" smtClean="0"/>
          </a:p>
          <a:p>
            <a:pPr marL="0" indent="0">
              <a:buNone/>
            </a:pPr>
            <a:r>
              <a:rPr lang="en-GB" dirty="0" smtClean="0"/>
              <a:t>	S(t+1) = S(t) + A(t) – S(t)</a:t>
            </a:r>
            <a:endParaRPr lang="en-GB" dirty="0"/>
          </a:p>
          <a:p>
            <a:pPr marL="0" indent="0">
              <a:buNone/>
            </a:pPr>
            <a:endParaRPr lang="en-GB" dirty="0" smtClean="0"/>
          </a:p>
          <a:p>
            <a:pPr marL="800100" lvl="2" indent="0">
              <a:buNone/>
            </a:pPr>
            <a:r>
              <a:rPr lang="en-GB" dirty="0" smtClean="0"/>
              <a:t>Subtractions depend on assumed lifetime and age structure of stock. A unit may be subtracted deterministically (after a fixed number of years) or according to a probability distribution (e.g. for people dying).</a:t>
            </a:r>
          </a:p>
          <a:p>
            <a:pPr marL="800100" lvl="2" indent="0">
              <a:buNone/>
            </a:pPr>
            <a:endParaRPr lang="en-GB" dirty="0" smtClean="0"/>
          </a:p>
          <a:p>
            <a:pPr marL="800100" lvl="2" indent="0">
              <a:buNone/>
            </a:pPr>
            <a:r>
              <a:rPr lang="en-GB" dirty="0" smtClean="0"/>
              <a:t>Additions depend on change in total stock requirements and subtractions.</a:t>
            </a:r>
          </a:p>
          <a:p>
            <a:pPr marL="0" indent="0">
              <a:buNone/>
            </a:pPr>
            <a:endParaRPr lang="en-GB" sz="1400" dirty="0" smtClean="0">
              <a:ea typeface="+mn-ea"/>
              <a:cs typeface="+mn-cs"/>
            </a:endParaRPr>
          </a:p>
          <a:p>
            <a:pPr marL="0" indent="0">
              <a:buNone/>
            </a:pPr>
            <a:r>
              <a:rPr lang="en-GB" sz="1400" dirty="0" smtClean="0">
                <a:ea typeface="+mn-ea"/>
                <a:cs typeface="+mn-cs"/>
              </a:rPr>
              <a:t>These stock elements (people, technologies) have ‘typical’ historic lifetimes, but these may be changed through policies. For example, old polluting cars or power stations might be phased out quickly with tax or subsidy.</a:t>
            </a:r>
            <a:endParaRPr lang="en-GB" sz="1400" dirty="0">
              <a:ea typeface="+mn-ea"/>
              <a:cs typeface="+mn-cs"/>
            </a:endParaRPr>
          </a:p>
          <a:p>
            <a:pPr lvl="1"/>
            <a:endParaRPr lang="en-GB" dirty="0" smtClean="0"/>
          </a:p>
          <a:p>
            <a:endParaRPr lang="en-GB" dirty="0"/>
          </a:p>
        </p:txBody>
      </p:sp>
      <p:sp>
        <p:nvSpPr>
          <p:cNvPr id="4" name="Slide Number Placeholder 3"/>
          <p:cNvSpPr>
            <a:spLocks noGrp="1"/>
          </p:cNvSpPr>
          <p:nvPr>
            <p:ph type="sldNum" sz="quarter" idx="12"/>
          </p:nvPr>
        </p:nvSpPr>
        <p:spPr/>
        <p:txBody>
          <a:bodyPr/>
          <a:lstStyle/>
          <a:p>
            <a:fld id="{70E2A97C-DA7A-459D-BEB2-C467076B0435}" type="slidenum">
              <a:rPr lang="en-GB" smtClean="0"/>
              <a:pPr/>
              <a:t>14</a:t>
            </a:fld>
            <a:endParaRPr lang="en-GB"/>
          </a:p>
        </p:txBody>
      </p:sp>
    </p:spTree>
    <p:extLst>
      <p:ext uri="{BB962C8B-B14F-4D97-AF65-F5344CB8AC3E}">
        <p14:creationId xmlns:p14="http://schemas.microsoft.com/office/powerpoint/2010/main" val="3615432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Stock  dynamics; years - examples</a:t>
            </a:r>
          </a:p>
        </p:txBody>
      </p:sp>
      <p:sp>
        <p:nvSpPr>
          <p:cNvPr id="4" name="Slide Number Placeholder 3"/>
          <p:cNvSpPr>
            <a:spLocks noGrp="1"/>
          </p:cNvSpPr>
          <p:nvPr>
            <p:ph type="sldNum" sz="quarter" idx="12"/>
          </p:nvPr>
        </p:nvSpPr>
        <p:spPr/>
        <p:txBody>
          <a:bodyPr/>
          <a:lstStyle/>
          <a:p>
            <a:fld id="{70E2A97C-DA7A-459D-BEB2-C467076B0435}" type="slidenum">
              <a:rPr lang="en-GB" smtClean="0"/>
              <a:pPr/>
              <a:t>15</a:t>
            </a:fld>
            <a:endParaRPr lang="en-GB"/>
          </a:p>
        </p:txBody>
      </p:sp>
      <p:sp>
        <p:nvSpPr>
          <p:cNvPr id="5" name="Content Placeholder 4"/>
          <p:cNvSpPr>
            <a:spLocks noGrp="1"/>
          </p:cNvSpPr>
          <p:nvPr>
            <p:ph idx="1"/>
          </p:nvPr>
        </p:nvSpPr>
        <p:spPr/>
        <p:txBody>
          <a:bodyPr/>
          <a:lstStyle/>
          <a:p>
            <a:pPr marL="0" indent="0">
              <a:buNone/>
            </a:pPr>
            <a:r>
              <a:rPr lang="en-GB" b="1" dirty="0" smtClean="0"/>
              <a:t>People					Ships</a:t>
            </a:r>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r>
              <a:rPr lang="en-GB" b="1" dirty="0" smtClean="0"/>
              <a:t>Dwellings						Appliances</a:t>
            </a:r>
            <a:endParaRPr lang="en-GB" b="1" dirty="0"/>
          </a:p>
        </p:txBody>
      </p:sp>
      <p:pic>
        <p:nvPicPr>
          <p:cNvPr id="6" name="Picture 6"/>
          <p:cNvPicPr>
            <a:picLocks noChangeAspect="1" noChangeArrowheads="1"/>
          </p:cNvPicPr>
          <p:nvPr/>
        </p:nvPicPr>
        <p:blipFill>
          <a:blip r:embed="rId3" cstate="print"/>
          <a:srcRect t="8038" r="9677"/>
          <a:stretch>
            <a:fillRect/>
          </a:stretch>
        </p:blipFill>
        <p:spPr bwMode="auto">
          <a:xfrm>
            <a:off x="5076056" y="4294188"/>
            <a:ext cx="3695700" cy="2563812"/>
          </a:xfrm>
          <a:prstGeom prst="rect">
            <a:avLst/>
          </a:prstGeom>
          <a:noFill/>
          <a:ln w="9525">
            <a:noFill/>
            <a:miter lim="800000"/>
            <a:headEnd/>
            <a:tailEnd/>
          </a:ln>
        </p:spPr>
      </p:pic>
      <p:pic>
        <p:nvPicPr>
          <p:cNvPr id="7" name="Picture 2"/>
          <p:cNvPicPr>
            <a:picLocks noChangeAspect="1" noChangeArrowheads="1"/>
          </p:cNvPicPr>
          <p:nvPr/>
        </p:nvPicPr>
        <p:blipFill>
          <a:blip r:embed="rId4" cstate="print"/>
          <a:srcRect/>
          <a:stretch>
            <a:fillRect/>
          </a:stretch>
        </p:blipFill>
        <p:spPr bwMode="auto">
          <a:xfrm>
            <a:off x="477637" y="1700808"/>
            <a:ext cx="3822610" cy="2374754"/>
          </a:xfrm>
          <a:prstGeom prst="rect">
            <a:avLst/>
          </a:prstGeom>
          <a:noFill/>
          <a:ln w="9525">
            <a:noFill/>
            <a:miter lim="800000"/>
            <a:headEnd/>
            <a:tailEnd/>
          </a:ln>
        </p:spPr>
      </p:pic>
      <p:pic>
        <p:nvPicPr>
          <p:cNvPr id="8" name="Picture 3"/>
          <p:cNvPicPr>
            <a:picLocks noChangeAspect="1" noChangeArrowheads="1"/>
          </p:cNvPicPr>
          <p:nvPr/>
        </p:nvPicPr>
        <p:blipFill>
          <a:blip r:embed="rId5" cstate="print"/>
          <a:srcRect/>
          <a:stretch>
            <a:fillRect/>
          </a:stretch>
        </p:blipFill>
        <p:spPr bwMode="auto">
          <a:xfrm>
            <a:off x="395536" y="4365104"/>
            <a:ext cx="4379913" cy="2071687"/>
          </a:xfrm>
          <a:prstGeom prst="rect">
            <a:avLst/>
          </a:prstGeom>
          <a:noFill/>
          <a:ln w="9525">
            <a:noFill/>
            <a:miter lim="800000"/>
            <a:headEnd/>
            <a:tailEnd/>
          </a:ln>
        </p:spPr>
      </p:pic>
      <p:pic>
        <p:nvPicPr>
          <p:cNvPr id="9" name="Picture 2"/>
          <p:cNvPicPr>
            <a:picLocks noChangeAspect="1" noChangeArrowheads="1"/>
          </p:cNvPicPr>
          <p:nvPr/>
        </p:nvPicPr>
        <p:blipFill>
          <a:blip r:embed="rId6" cstate="print"/>
          <a:srcRect/>
          <a:stretch>
            <a:fillRect/>
          </a:stretch>
        </p:blipFill>
        <p:spPr bwMode="auto">
          <a:xfrm>
            <a:off x="4493388" y="1772816"/>
            <a:ext cx="4393423" cy="2088232"/>
          </a:xfrm>
          <a:prstGeom prst="rect">
            <a:avLst/>
          </a:prstGeom>
          <a:noFill/>
          <a:ln w="9525">
            <a:noFill/>
            <a:miter lim="800000"/>
            <a:headEnd/>
            <a:tailEnd/>
          </a:ln>
        </p:spPr>
      </p:pic>
    </p:spTree>
    <p:extLst>
      <p:ext uri="{BB962C8B-B14F-4D97-AF65-F5344CB8AC3E}">
        <p14:creationId xmlns:p14="http://schemas.microsoft.com/office/powerpoint/2010/main" val="5818782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noFill/>
        </p:spPr>
        <p:txBody>
          <a:bodyPr lIns="92075" tIns="46038" rIns="92075" bIns="46038" anchor="t"/>
          <a:lstStyle/>
          <a:p>
            <a:r>
              <a:rPr lang="en-US" dirty="0" smtClean="0"/>
              <a:t>Stock dynamics and </a:t>
            </a:r>
            <a:r>
              <a:rPr lang="en-US" dirty="0" err="1" smtClean="0"/>
              <a:t>scrappage</a:t>
            </a:r>
            <a:r>
              <a:rPr lang="en-US" dirty="0" smtClean="0"/>
              <a:t> - cars</a:t>
            </a:r>
          </a:p>
        </p:txBody>
      </p:sp>
      <p:sp>
        <p:nvSpPr>
          <p:cNvPr id="4" name="Content Placeholder 3"/>
          <p:cNvSpPr>
            <a:spLocks noGrp="1"/>
          </p:cNvSpPr>
          <p:nvPr>
            <p:ph idx="1"/>
          </p:nvPr>
        </p:nvSpPr>
        <p:spPr>
          <a:xfrm>
            <a:off x="467544" y="1268760"/>
            <a:ext cx="8229600" cy="4697427"/>
          </a:xfrm>
        </p:spPr>
        <p:txBody>
          <a:bodyPr/>
          <a:lstStyle/>
          <a:p>
            <a:endParaRPr lang="en-GB" dirty="0"/>
          </a:p>
        </p:txBody>
      </p:sp>
      <p:graphicFrame>
        <p:nvGraphicFramePr>
          <p:cNvPr id="17410" name="Object 3"/>
          <p:cNvGraphicFramePr>
            <a:graphicFrameLocks/>
          </p:cNvGraphicFramePr>
          <p:nvPr>
            <p:extLst>
              <p:ext uri="{D42A27DB-BD31-4B8C-83A1-F6EECF244321}">
                <p14:modId xmlns:p14="http://schemas.microsoft.com/office/powerpoint/2010/main" val="616549930"/>
              </p:ext>
            </p:extLst>
          </p:nvPr>
        </p:nvGraphicFramePr>
        <p:xfrm>
          <a:off x="1825004" y="1783035"/>
          <a:ext cx="6275388" cy="4886325"/>
        </p:xfrm>
        <a:graphic>
          <a:graphicData uri="http://schemas.openxmlformats.org/presentationml/2006/ole">
            <mc:AlternateContent xmlns:mc="http://schemas.openxmlformats.org/markup-compatibility/2006">
              <mc:Choice xmlns:v="urn:schemas-microsoft-com:vml" Requires="v">
                <p:oleObj spid="_x0000_s3086" name="Document" r:id="rId4" imgW="6286500" imgH="4895850" progId="Word.Document.8">
                  <p:embed/>
                </p:oleObj>
              </mc:Choice>
              <mc:Fallback>
                <p:oleObj name="Document" r:id="rId4" imgW="6286500" imgH="4895850" progId="Word.Documen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5004" y="1783035"/>
                        <a:ext cx="6275388" cy="488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9468562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Time dynamics:  operation</a:t>
            </a:r>
          </a:p>
        </p:txBody>
      </p:sp>
      <p:sp>
        <p:nvSpPr>
          <p:cNvPr id="3" name="Content Placeholder 2"/>
          <p:cNvSpPr>
            <a:spLocks noGrp="1"/>
          </p:cNvSpPr>
          <p:nvPr>
            <p:ph idx="1"/>
          </p:nvPr>
        </p:nvSpPr>
        <p:spPr>
          <a:xfrm>
            <a:off x="428596" y="1214422"/>
            <a:ext cx="8229600" cy="5382930"/>
          </a:xfrm>
        </p:spPr>
        <p:txBody>
          <a:bodyPr/>
          <a:lstStyle/>
          <a:p>
            <a:endParaRPr lang="en-GB" dirty="0"/>
          </a:p>
          <a:p>
            <a:pPr marL="0" indent="0">
              <a:buNone/>
            </a:pPr>
            <a:r>
              <a:rPr lang="en-GB" dirty="0" smtClean="0"/>
              <a:t>Given a configured system of stocks, the simulation model then generally calculates energy flows between system components over some time step (minutes, hours, days)</a:t>
            </a:r>
          </a:p>
          <a:p>
            <a:pPr marL="0" indent="0">
              <a:buNone/>
            </a:pPr>
            <a:endParaRPr lang="en-GB" dirty="0"/>
          </a:p>
          <a:p>
            <a:pPr marL="0" indent="0">
              <a:buNone/>
            </a:pPr>
            <a:r>
              <a:rPr lang="en-GB" dirty="0" smtClean="0"/>
              <a:t>In general the operation of components is a complex function of many factors.</a:t>
            </a:r>
          </a:p>
          <a:p>
            <a:pPr marL="0" indent="0">
              <a:buNone/>
            </a:pPr>
            <a:endParaRPr lang="en-GB" dirty="0"/>
          </a:p>
          <a:p>
            <a:pPr marL="0" indent="0">
              <a:buNone/>
            </a:pPr>
            <a:r>
              <a:rPr lang="en-GB" dirty="0" smtClean="0"/>
              <a:t>D(t) = f(people</a:t>
            </a:r>
            <a:r>
              <a:rPr lang="en-GB" dirty="0"/>
              <a:t>, </a:t>
            </a:r>
            <a:r>
              <a:rPr lang="en-GB" dirty="0" smtClean="0"/>
              <a:t>time, environment, technology)</a:t>
            </a:r>
          </a:p>
          <a:p>
            <a:pPr marL="0" indent="0">
              <a:buNone/>
            </a:pPr>
            <a:endParaRPr lang="en-GB" dirty="0"/>
          </a:p>
          <a:p>
            <a:pPr marL="0" indent="0">
              <a:buNone/>
            </a:pPr>
            <a:r>
              <a:rPr lang="en-GB" dirty="0" smtClean="0"/>
              <a:t>Energy in = Energy out / Converter efficiency</a:t>
            </a:r>
          </a:p>
          <a:p>
            <a:pPr marL="0" indent="0">
              <a:buNone/>
            </a:pPr>
            <a:r>
              <a:rPr lang="en-GB" dirty="0"/>
              <a:t>	</a:t>
            </a:r>
            <a:r>
              <a:rPr lang="en-GB" dirty="0" err="1" smtClean="0"/>
              <a:t>Ein</a:t>
            </a:r>
            <a:r>
              <a:rPr lang="en-GB" dirty="0" smtClean="0"/>
              <a:t>(t) = </a:t>
            </a:r>
            <a:r>
              <a:rPr lang="en-GB" dirty="0" err="1" smtClean="0"/>
              <a:t>Eout</a:t>
            </a:r>
            <a:r>
              <a:rPr lang="en-GB" dirty="0" smtClean="0"/>
              <a:t>(t) / </a:t>
            </a:r>
            <a:r>
              <a:rPr lang="en-GB" dirty="0" err="1" smtClean="0"/>
              <a:t>Ceff</a:t>
            </a:r>
            <a:r>
              <a:rPr lang="en-GB" dirty="0" smtClean="0"/>
              <a:t>(t)</a:t>
            </a:r>
          </a:p>
          <a:p>
            <a:pPr marL="0" indent="0">
              <a:buNone/>
            </a:pPr>
            <a:r>
              <a:rPr lang="en-GB" dirty="0"/>
              <a:t>	</a:t>
            </a:r>
            <a:r>
              <a:rPr lang="en-GB" dirty="0" smtClean="0"/>
              <a:t>where converter efficiency is a variable function</a:t>
            </a:r>
          </a:p>
          <a:p>
            <a:pPr marL="0" indent="0">
              <a:buNone/>
            </a:pPr>
            <a:r>
              <a:rPr lang="en-GB" dirty="0"/>
              <a:t>	</a:t>
            </a:r>
            <a:r>
              <a:rPr lang="en-GB" dirty="0" err="1"/>
              <a:t>Ceff</a:t>
            </a:r>
            <a:r>
              <a:rPr lang="en-GB" dirty="0"/>
              <a:t>(t</a:t>
            </a:r>
            <a:r>
              <a:rPr lang="en-GB" dirty="0" smtClean="0"/>
              <a:t>) = f(environment, load, etc.)</a:t>
            </a:r>
            <a:endParaRPr lang="en-GB" dirty="0"/>
          </a:p>
          <a:p>
            <a:pPr marL="0" indent="0">
              <a:buNone/>
            </a:pPr>
            <a:endParaRPr lang="en-GB" dirty="0" smtClean="0"/>
          </a:p>
          <a:p>
            <a:pPr marL="0" indent="0">
              <a:buNone/>
            </a:pPr>
            <a:endParaRPr lang="en-GB" dirty="0" smtClean="0"/>
          </a:p>
          <a:p>
            <a:pPr marL="0" indent="0">
              <a:buNone/>
            </a:pPr>
            <a:r>
              <a:rPr lang="en-GB" dirty="0" smtClean="0"/>
              <a:t>Artificial storage level = previous level + energy out – energy out</a:t>
            </a:r>
            <a:endParaRPr lang="en-GB" dirty="0"/>
          </a:p>
          <a:p>
            <a:pPr marL="0" indent="0">
              <a:buNone/>
            </a:pPr>
            <a:r>
              <a:rPr lang="en-GB" dirty="0" smtClean="0"/>
              <a:t>A(t+1) = A(t</a:t>
            </a:r>
            <a:r>
              <a:rPr lang="en-GB" dirty="0"/>
              <a:t>) </a:t>
            </a:r>
            <a:r>
              <a:rPr lang="en-GB" dirty="0" smtClean="0"/>
              <a:t>+ </a:t>
            </a:r>
            <a:r>
              <a:rPr lang="en-GB" dirty="0" err="1" smtClean="0"/>
              <a:t>Ein</a:t>
            </a:r>
            <a:r>
              <a:rPr lang="en-GB" dirty="0" smtClean="0"/>
              <a:t>(t</a:t>
            </a:r>
            <a:r>
              <a:rPr lang="en-GB" dirty="0"/>
              <a:t>) </a:t>
            </a:r>
            <a:r>
              <a:rPr lang="en-GB" dirty="0" smtClean="0"/>
              <a:t>- </a:t>
            </a:r>
            <a:r>
              <a:rPr lang="en-GB" dirty="0" err="1"/>
              <a:t>Eout</a:t>
            </a:r>
            <a:r>
              <a:rPr lang="en-GB" dirty="0"/>
              <a:t>(t</a:t>
            </a:r>
            <a:r>
              <a:rPr lang="en-GB" dirty="0" smtClean="0"/>
              <a:t>)</a:t>
            </a:r>
          </a:p>
          <a:p>
            <a:pPr marL="0" indent="0">
              <a:buNone/>
            </a:pPr>
            <a:endParaRPr lang="en-GB" dirty="0"/>
          </a:p>
          <a:p>
            <a:pPr marL="0" indent="0">
              <a:buNone/>
            </a:pPr>
            <a:r>
              <a:rPr lang="en-GB" dirty="0" smtClean="0"/>
              <a:t>Natural storage </a:t>
            </a:r>
            <a:r>
              <a:rPr lang="en-GB" dirty="0"/>
              <a:t>level = previous level + energy out – energy out</a:t>
            </a:r>
          </a:p>
          <a:p>
            <a:pPr marL="0" indent="0">
              <a:buNone/>
            </a:pPr>
            <a:r>
              <a:rPr lang="en-GB" dirty="0" smtClean="0"/>
              <a:t>N(t+1) = N(t)  </a:t>
            </a:r>
            <a:r>
              <a:rPr lang="en-GB" dirty="0"/>
              <a:t>- </a:t>
            </a:r>
            <a:r>
              <a:rPr lang="en-GB" dirty="0" err="1"/>
              <a:t>Eout</a:t>
            </a:r>
            <a:r>
              <a:rPr lang="en-GB" dirty="0"/>
              <a:t>(t)</a:t>
            </a:r>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a:p>
        </p:txBody>
      </p:sp>
      <p:sp>
        <p:nvSpPr>
          <p:cNvPr id="4" name="Slide Number Placeholder 3"/>
          <p:cNvSpPr>
            <a:spLocks noGrp="1"/>
          </p:cNvSpPr>
          <p:nvPr>
            <p:ph type="sldNum" sz="quarter" idx="12"/>
          </p:nvPr>
        </p:nvSpPr>
        <p:spPr/>
        <p:txBody>
          <a:bodyPr/>
          <a:lstStyle/>
          <a:p>
            <a:fld id="{70E2A97C-DA7A-459D-BEB2-C467076B0435}" type="slidenum">
              <a:rPr lang="en-GB" smtClean="0"/>
              <a:pPr/>
              <a:t>17</a:t>
            </a:fld>
            <a:endParaRPr lang="en-GB"/>
          </a:p>
        </p:txBody>
      </p:sp>
    </p:spTree>
    <p:extLst>
      <p:ext uri="{BB962C8B-B14F-4D97-AF65-F5344CB8AC3E}">
        <p14:creationId xmlns:p14="http://schemas.microsoft.com/office/powerpoint/2010/main" val="20631197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4294967295"/>
          </p:nvPr>
        </p:nvSpPr>
        <p:spPr bwMode="auto">
          <a:xfrm>
            <a:off x="6553200" y="6245225"/>
            <a:ext cx="2133600" cy="476250"/>
          </a:xfrm>
          <a:prstGeom prst="rect">
            <a:avLst/>
          </a:prstGeom>
          <a:noFill/>
          <a:ln>
            <a:miter lim="800000"/>
            <a:headEnd/>
            <a:tailEnd/>
          </a:ln>
        </p:spPr>
        <p:txBody>
          <a:bodyPr/>
          <a:lstStyle/>
          <a:p>
            <a:fld id="{41729987-C989-49CE-A9E1-B7865EED786E}" type="slidenum">
              <a:rPr lang="en-US"/>
              <a:pPr/>
              <a:t>18</a:t>
            </a:fld>
            <a:endParaRPr lang="en-US"/>
          </a:p>
        </p:txBody>
      </p:sp>
      <p:sp>
        <p:nvSpPr>
          <p:cNvPr id="21507" name="Rectangle 2"/>
          <p:cNvSpPr>
            <a:spLocks noGrp="1" noChangeArrowheads="1"/>
          </p:cNvSpPr>
          <p:nvPr>
            <p:ph type="title"/>
          </p:nvPr>
        </p:nvSpPr>
        <p:spPr>
          <a:xfrm>
            <a:off x="323850" y="836613"/>
            <a:ext cx="1944688" cy="1449387"/>
          </a:xfrm>
        </p:spPr>
        <p:txBody>
          <a:bodyPr/>
          <a:lstStyle/>
          <a:p>
            <a:pPr algn="l" eaLnBrk="1" hangingPunct="1"/>
            <a:r>
              <a:rPr lang="en-US" smtClean="0"/>
              <a:t>Building dynamics</a:t>
            </a:r>
            <a:br>
              <a:rPr lang="en-US" smtClean="0"/>
            </a:br>
            <a:r>
              <a:rPr lang="en-US" smtClean="0"/>
              <a:t/>
            </a:r>
            <a:br>
              <a:rPr lang="en-US" smtClean="0"/>
            </a:br>
            <a:r>
              <a:rPr lang="en-US" smtClean="0"/>
              <a:t/>
            </a:r>
            <a:br>
              <a:rPr lang="en-US" smtClean="0"/>
            </a:br>
            <a:endParaRPr lang="en-US" smtClean="0"/>
          </a:p>
        </p:txBody>
      </p:sp>
      <p:pic>
        <p:nvPicPr>
          <p:cNvPr id="21508" name="Picture 6" descr="BuildSim"/>
          <p:cNvPicPr>
            <a:picLocks noChangeAspect="1" noChangeArrowheads="1" noCrop="1"/>
          </p:cNvPicPr>
          <p:nvPr/>
        </p:nvPicPr>
        <p:blipFill>
          <a:blip r:embed="rId3" cstate="print"/>
          <a:srcRect/>
          <a:stretch>
            <a:fillRect/>
          </a:stretch>
        </p:blipFill>
        <p:spPr bwMode="auto">
          <a:xfrm>
            <a:off x="3071813" y="1500188"/>
            <a:ext cx="5908675" cy="5154612"/>
          </a:xfrm>
          <a:prstGeom prst="rect">
            <a:avLst/>
          </a:prstGeom>
          <a:noFill/>
          <a:ln w="9525">
            <a:noFill/>
            <a:miter lim="800000"/>
            <a:headEnd/>
            <a:tailEnd/>
          </a:ln>
        </p:spPr>
      </p:pic>
      <p:sp>
        <p:nvSpPr>
          <p:cNvPr id="21509" name="Rectangle 2"/>
          <p:cNvSpPr txBox="1">
            <a:spLocks noChangeArrowheads="1"/>
          </p:cNvSpPr>
          <p:nvPr/>
        </p:nvSpPr>
        <p:spPr bwMode="auto">
          <a:xfrm>
            <a:off x="285750" y="1428750"/>
            <a:ext cx="2571750" cy="3600450"/>
          </a:xfrm>
          <a:prstGeom prst="rect">
            <a:avLst/>
          </a:prstGeom>
          <a:noFill/>
          <a:ln w="9525">
            <a:noFill/>
            <a:miter lim="800000"/>
            <a:headEnd/>
            <a:tailEnd/>
          </a:ln>
        </p:spPr>
        <p:txBody>
          <a:bodyPr anchor="ctr"/>
          <a:lstStyle/>
          <a:p>
            <a:endParaRPr lang="en-US">
              <a:solidFill>
                <a:schemeClr val="tx2"/>
              </a:solidFill>
            </a:endParaRPr>
          </a:p>
          <a:p>
            <a:r>
              <a:rPr lang="en-US">
                <a:solidFill>
                  <a:schemeClr val="tx2"/>
                </a:solidFill>
              </a:rPr>
              <a:t>Weather and</a:t>
            </a:r>
          </a:p>
          <a:p>
            <a:r>
              <a:rPr lang="en-US">
                <a:solidFill>
                  <a:schemeClr val="tx2"/>
                </a:solidFill>
              </a:rPr>
              <a:t>Occupancy, over hours and months, drive:</a:t>
            </a:r>
          </a:p>
          <a:p>
            <a:endParaRPr lang="en-US">
              <a:solidFill>
                <a:schemeClr val="tx2"/>
              </a:solidFill>
            </a:endParaRPr>
          </a:p>
          <a:p>
            <a:pPr>
              <a:buFont typeface="Arial" pitchFamily="34" charset="0"/>
              <a:buChar char="•"/>
            </a:pPr>
            <a:r>
              <a:rPr lang="en-US">
                <a:solidFill>
                  <a:schemeClr val="tx2"/>
                </a:solidFill>
              </a:rPr>
              <a:t> ventilation</a:t>
            </a:r>
          </a:p>
          <a:p>
            <a:pPr>
              <a:buFont typeface="Arial" pitchFamily="34" charset="0"/>
              <a:buChar char="•"/>
            </a:pPr>
            <a:endParaRPr lang="en-US">
              <a:solidFill>
                <a:schemeClr val="tx2"/>
              </a:solidFill>
            </a:endParaRPr>
          </a:p>
          <a:p>
            <a:pPr>
              <a:buFont typeface="Arial" pitchFamily="34" charset="0"/>
              <a:buChar char="•"/>
            </a:pPr>
            <a:r>
              <a:rPr lang="en-US">
                <a:solidFill>
                  <a:schemeClr val="tx2"/>
                </a:solidFill>
              </a:rPr>
              <a:t> energy flows</a:t>
            </a:r>
          </a:p>
          <a:p>
            <a:pPr>
              <a:buFont typeface="Arial" pitchFamily="34" charset="0"/>
              <a:buChar char="•"/>
            </a:pPr>
            <a:endParaRPr lang="en-US">
              <a:solidFill>
                <a:schemeClr val="tx2"/>
              </a:solidFill>
            </a:endParaRPr>
          </a:p>
          <a:p>
            <a:pPr>
              <a:buFont typeface="Arial" pitchFamily="34" charset="0"/>
              <a:buChar char="•"/>
            </a:pPr>
            <a:r>
              <a:rPr lang="en-US">
                <a:solidFill>
                  <a:schemeClr val="tx2"/>
                </a:solidFill>
              </a:rPr>
              <a:t> pollution</a:t>
            </a:r>
          </a:p>
          <a:p>
            <a:pPr>
              <a:buFont typeface="Arial" pitchFamily="34" charset="0"/>
              <a:buChar char="•"/>
            </a:pPr>
            <a:endParaRPr lang="en-US">
              <a:solidFill>
                <a:schemeClr val="tx2"/>
              </a:solidFill>
            </a:endParaRPr>
          </a:p>
          <a:p>
            <a:pPr>
              <a:buFont typeface="Arial" pitchFamily="34" charset="0"/>
              <a:buChar char="•"/>
            </a:pPr>
            <a:r>
              <a:rPr lang="en-US">
                <a:solidFill>
                  <a:schemeClr val="tx2"/>
                </a:solidFill>
              </a:rPr>
              <a:t> personal exposure</a:t>
            </a:r>
          </a:p>
        </p:txBody>
      </p:sp>
      <p:sp>
        <p:nvSpPr>
          <p:cNvPr id="9" name="Rectangle 2"/>
          <p:cNvSpPr txBox="1">
            <a:spLocks noChangeArrowheads="1"/>
          </p:cNvSpPr>
          <p:nvPr/>
        </p:nvSpPr>
        <p:spPr bwMode="auto">
          <a:xfrm>
            <a:off x="3000375" y="928688"/>
            <a:ext cx="4071938" cy="357187"/>
          </a:xfrm>
          <a:prstGeom prst="rect">
            <a:avLst/>
          </a:prstGeom>
          <a:noFill/>
          <a:ln w="9525">
            <a:noFill/>
            <a:miter lim="800000"/>
            <a:headEnd/>
            <a:tailEnd/>
          </a:ln>
        </p:spPr>
        <p:txBody>
          <a:bodyPr anchor="ctr"/>
          <a:lstStyle/>
          <a:p>
            <a:pPr>
              <a:defRPr/>
            </a:pPr>
            <a:r>
              <a:rPr lang="en-US" kern="0" dirty="0">
                <a:solidFill>
                  <a:srgbClr val="FF0000"/>
                </a:solidFill>
                <a:latin typeface="+mj-lt"/>
                <a:ea typeface="+mj-ea"/>
                <a:cs typeface="+mj-cs"/>
              </a:rPr>
              <a:t>Wait for animation to run</a:t>
            </a:r>
          </a:p>
        </p:txBody>
      </p:sp>
    </p:spTree>
    <p:extLst>
      <p:ext uri="{BB962C8B-B14F-4D97-AF65-F5344CB8AC3E}">
        <p14:creationId xmlns:p14="http://schemas.microsoft.com/office/powerpoint/2010/main" val="4684454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12"/>
          </p:nvPr>
        </p:nvSpPr>
        <p:spPr>
          <a:noFill/>
        </p:spPr>
        <p:txBody>
          <a:bodyPr/>
          <a:lstStyle/>
          <a:p>
            <a:fld id="{EC9C4700-A9CA-4356-B707-DB97D070B8D5}" type="slidenum">
              <a:rPr lang="en-US" smtClean="0"/>
              <a:pPr/>
              <a:t>19</a:t>
            </a:fld>
            <a:endParaRPr lang="en-US" smtClean="0"/>
          </a:p>
        </p:txBody>
      </p:sp>
      <p:pic>
        <p:nvPicPr>
          <p:cNvPr id="2051" name="Picture 7" descr="global_anim66"/>
          <p:cNvPicPr>
            <a:picLocks noChangeAspect="1" noChangeArrowheads="1" noCrop="1"/>
          </p:cNvPicPr>
          <p:nvPr/>
        </p:nvPicPr>
        <p:blipFill>
          <a:blip r:embed="rId3" cstate="print"/>
          <a:srcRect/>
          <a:stretch>
            <a:fillRect/>
          </a:stretch>
        </p:blipFill>
        <p:spPr bwMode="auto">
          <a:xfrm>
            <a:off x="1818456" y="571500"/>
            <a:ext cx="6858000" cy="6172200"/>
          </a:xfrm>
          <a:prstGeom prst="rect">
            <a:avLst/>
          </a:prstGeom>
          <a:noFill/>
          <a:ln w="9525">
            <a:noFill/>
            <a:miter lim="800000"/>
            <a:headEnd/>
            <a:tailEnd/>
          </a:ln>
        </p:spPr>
      </p:pic>
      <p:sp>
        <p:nvSpPr>
          <p:cNvPr id="2052" name="Rectangle 2"/>
          <p:cNvSpPr>
            <a:spLocks noGrp="1" noChangeArrowheads="1"/>
          </p:cNvSpPr>
          <p:nvPr>
            <p:ph type="ctrTitle"/>
          </p:nvPr>
        </p:nvSpPr>
        <p:spPr>
          <a:xfrm>
            <a:off x="1619250" y="1125538"/>
            <a:ext cx="5810250" cy="1589087"/>
          </a:xfrm>
        </p:spPr>
        <p:txBody>
          <a:bodyPr/>
          <a:lstStyle/>
          <a:p>
            <a:pPr algn="l" eaLnBrk="1" hangingPunct="1"/>
            <a:r>
              <a:rPr lang="en-US" sz="3200" b="1" dirty="0" smtClean="0">
                <a:solidFill>
                  <a:srgbClr val="66FF33"/>
                </a:solidFill>
              </a:rPr>
              <a:t>The Physical Environment</a:t>
            </a:r>
            <a:r>
              <a:rPr lang="en-US" sz="3200" dirty="0" smtClean="0">
                <a:solidFill>
                  <a:srgbClr val="66FF33"/>
                </a:solidFill>
              </a:rPr>
              <a:t/>
            </a:r>
            <a:br>
              <a:rPr lang="en-US" sz="3200" dirty="0" smtClean="0">
                <a:solidFill>
                  <a:srgbClr val="66FF33"/>
                </a:solidFill>
              </a:rPr>
            </a:br>
            <a:r>
              <a:rPr lang="en-US" sz="3200" dirty="0" smtClean="0">
                <a:solidFill>
                  <a:srgbClr val="66FF33"/>
                </a:solidFill>
              </a:rPr>
              <a:t/>
            </a:r>
            <a:br>
              <a:rPr lang="en-US" sz="3200" dirty="0" smtClean="0">
                <a:solidFill>
                  <a:srgbClr val="66FF33"/>
                </a:solidFill>
              </a:rPr>
            </a:br>
            <a:endParaRPr lang="en-US" sz="3200" dirty="0" smtClean="0">
              <a:solidFill>
                <a:srgbClr val="66FF33"/>
              </a:solidFill>
            </a:endParaRPr>
          </a:p>
        </p:txBody>
      </p:sp>
      <p:sp>
        <p:nvSpPr>
          <p:cNvPr id="2053" name="Rectangle 3"/>
          <p:cNvSpPr>
            <a:spLocks noGrp="1" noChangeArrowheads="1"/>
          </p:cNvSpPr>
          <p:nvPr>
            <p:ph type="subTitle" idx="1"/>
          </p:nvPr>
        </p:nvSpPr>
        <p:spPr>
          <a:xfrm>
            <a:off x="1979712" y="2558374"/>
            <a:ext cx="5256213" cy="4176712"/>
          </a:xfrm>
        </p:spPr>
        <p:txBody>
          <a:bodyPr/>
          <a:lstStyle/>
          <a:p>
            <a:pPr algn="l" eaLnBrk="1" hangingPunct="1">
              <a:lnSpc>
                <a:spcPct val="90000"/>
              </a:lnSpc>
            </a:pPr>
            <a:endParaRPr lang="en-US" sz="1600" dirty="0" smtClean="0">
              <a:solidFill>
                <a:srgbClr val="66FF33"/>
              </a:solidFill>
            </a:endParaRPr>
          </a:p>
          <a:p>
            <a:pPr algn="l" eaLnBrk="1" hangingPunct="1">
              <a:lnSpc>
                <a:spcPct val="90000"/>
              </a:lnSpc>
            </a:pPr>
            <a:endParaRPr lang="en-US" sz="1600" dirty="0" smtClean="0">
              <a:solidFill>
                <a:srgbClr val="66FF33"/>
              </a:solidFill>
            </a:endParaRPr>
          </a:p>
          <a:p>
            <a:pPr algn="l" eaLnBrk="1" hangingPunct="1">
              <a:lnSpc>
                <a:spcPct val="90000"/>
              </a:lnSpc>
            </a:pPr>
            <a:endParaRPr lang="en-US" dirty="0" smtClean="0">
              <a:solidFill>
                <a:srgbClr val="66FF33"/>
              </a:solidFill>
            </a:endParaRPr>
          </a:p>
          <a:p>
            <a:pPr algn="l" eaLnBrk="1" hangingPunct="1">
              <a:lnSpc>
                <a:spcPct val="90000"/>
              </a:lnSpc>
            </a:pPr>
            <a:endParaRPr lang="en-US" dirty="0" smtClean="0">
              <a:solidFill>
                <a:srgbClr val="66FF33"/>
              </a:solidFill>
            </a:endParaRPr>
          </a:p>
          <a:p>
            <a:pPr algn="l" eaLnBrk="1" hangingPunct="1">
              <a:lnSpc>
                <a:spcPct val="90000"/>
              </a:lnSpc>
            </a:pPr>
            <a:endParaRPr lang="en-US" dirty="0" smtClean="0">
              <a:solidFill>
                <a:srgbClr val="66FF33"/>
              </a:solidFill>
            </a:endParaRPr>
          </a:p>
          <a:p>
            <a:pPr algn="l" eaLnBrk="1" hangingPunct="1">
              <a:lnSpc>
                <a:spcPct val="90000"/>
              </a:lnSpc>
            </a:pPr>
            <a:endParaRPr lang="en-US" dirty="0" smtClean="0">
              <a:solidFill>
                <a:srgbClr val="66FF33"/>
              </a:solidFill>
            </a:endParaRPr>
          </a:p>
          <a:p>
            <a:pPr algn="l" eaLnBrk="1" hangingPunct="1">
              <a:lnSpc>
                <a:spcPct val="90000"/>
              </a:lnSpc>
            </a:pPr>
            <a:endParaRPr lang="en-US" dirty="0" smtClean="0">
              <a:solidFill>
                <a:srgbClr val="66FF33"/>
              </a:solidFill>
            </a:endParaRPr>
          </a:p>
          <a:p>
            <a:pPr eaLnBrk="1" hangingPunct="1">
              <a:lnSpc>
                <a:spcPct val="90000"/>
              </a:lnSpc>
            </a:pPr>
            <a:endParaRPr lang="en-GB" dirty="0" smtClean="0">
              <a:solidFill>
                <a:srgbClr val="66FF33"/>
              </a:solidFill>
            </a:endParaRPr>
          </a:p>
          <a:p>
            <a:pPr eaLnBrk="1" hangingPunct="1">
              <a:lnSpc>
                <a:spcPct val="90000"/>
              </a:lnSpc>
            </a:pPr>
            <a:endParaRPr lang="en-GB" dirty="0" smtClean="0">
              <a:solidFill>
                <a:srgbClr val="66FF33"/>
              </a:solidFill>
            </a:endParaRPr>
          </a:p>
          <a:p>
            <a:pPr eaLnBrk="1" hangingPunct="1">
              <a:lnSpc>
                <a:spcPct val="90000"/>
              </a:lnSpc>
            </a:pPr>
            <a:endParaRPr lang="en-GB" dirty="0" smtClean="0">
              <a:solidFill>
                <a:srgbClr val="66FF33"/>
              </a:solidFill>
            </a:endParaRPr>
          </a:p>
          <a:p>
            <a:pPr eaLnBrk="1" hangingPunct="1">
              <a:lnSpc>
                <a:spcPct val="90000"/>
              </a:lnSpc>
            </a:pPr>
            <a:endParaRPr lang="en-GB" dirty="0" smtClean="0">
              <a:solidFill>
                <a:srgbClr val="66FF33"/>
              </a:solidFill>
            </a:endParaRPr>
          </a:p>
          <a:p>
            <a:pPr eaLnBrk="1" hangingPunct="1">
              <a:lnSpc>
                <a:spcPct val="90000"/>
              </a:lnSpc>
            </a:pPr>
            <a:r>
              <a:rPr lang="en-GB" sz="1000" dirty="0" smtClean="0">
                <a:solidFill>
                  <a:srgbClr val="66FF33"/>
                </a:solidFill>
              </a:rPr>
              <a:t>http://sunbird.jrc.it/pvgis/pv/animations/images/global_anim66.gif</a:t>
            </a:r>
          </a:p>
          <a:p>
            <a:pPr algn="l" eaLnBrk="1" hangingPunct="1">
              <a:lnSpc>
                <a:spcPct val="90000"/>
              </a:lnSpc>
            </a:pPr>
            <a:endParaRPr lang="en-US" dirty="0" smtClean="0">
              <a:solidFill>
                <a:srgbClr val="66FF33"/>
              </a:solidFill>
            </a:endParaRPr>
          </a:p>
        </p:txBody>
      </p:sp>
    </p:spTree>
    <p:extLst>
      <p:ext uri="{BB962C8B-B14F-4D97-AF65-F5344CB8AC3E}">
        <p14:creationId xmlns:p14="http://schemas.microsoft.com/office/powerpoint/2010/main" val="32806888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Modelling: Contents</a:t>
            </a:r>
            <a:endParaRPr lang="en-GB" dirty="0"/>
          </a:p>
        </p:txBody>
      </p:sp>
      <p:sp>
        <p:nvSpPr>
          <p:cNvPr id="3" name="Content Placeholder 2"/>
          <p:cNvSpPr>
            <a:spLocks noGrp="1"/>
          </p:cNvSpPr>
          <p:nvPr>
            <p:ph idx="1"/>
          </p:nvPr>
        </p:nvSpPr>
        <p:spPr>
          <a:xfrm>
            <a:off x="428596" y="1303341"/>
            <a:ext cx="8229600" cy="4697427"/>
          </a:xfrm>
        </p:spPr>
        <p:txBody>
          <a:bodyPr/>
          <a:lstStyle/>
          <a:p>
            <a:r>
              <a:rPr lang="en-GB" sz="1600" dirty="0" smtClean="0"/>
              <a:t>What are models for?</a:t>
            </a:r>
          </a:p>
          <a:p>
            <a:endParaRPr lang="en-GB" sz="1600" dirty="0" smtClean="0"/>
          </a:p>
          <a:p>
            <a:r>
              <a:rPr lang="en-GB" sz="1600" dirty="0" smtClean="0"/>
              <a:t>What is a model?</a:t>
            </a:r>
          </a:p>
          <a:p>
            <a:pPr lvl="2"/>
            <a:endParaRPr lang="en-GB" sz="1600" dirty="0" smtClean="0"/>
          </a:p>
          <a:p>
            <a:r>
              <a:rPr lang="en-GB" sz="1600" dirty="0" smtClean="0"/>
              <a:t>Modelling process</a:t>
            </a:r>
          </a:p>
          <a:p>
            <a:endParaRPr lang="en-GB" sz="1600" dirty="0" smtClean="0"/>
          </a:p>
          <a:p>
            <a:r>
              <a:rPr lang="en-GB" sz="1600" dirty="0" smtClean="0"/>
              <a:t>Examples and discussion</a:t>
            </a:r>
          </a:p>
          <a:p>
            <a:pPr lvl="1">
              <a:buNone/>
            </a:pPr>
            <a:endParaRPr lang="en-GB" sz="1600" dirty="0" smtClean="0"/>
          </a:p>
          <a:p>
            <a:pPr marL="457200" lvl="1" indent="0">
              <a:buNone/>
            </a:pPr>
            <a:endParaRPr lang="en-GB" sz="1600" dirty="0" smtClean="0"/>
          </a:p>
          <a:p>
            <a:pPr lvl="1"/>
            <a:endParaRPr lang="en-GB" sz="1600" dirty="0" smtClean="0"/>
          </a:p>
          <a:p>
            <a:endParaRPr lang="en-GB" sz="1600" dirty="0"/>
          </a:p>
        </p:txBody>
      </p:sp>
      <p:sp>
        <p:nvSpPr>
          <p:cNvPr id="4" name="Slide Number Placeholder 3"/>
          <p:cNvSpPr>
            <a:spLocks noGrp="1"/>
          </p:cNvSpPr>
          <p:nvPr>
            <p:ph type="sldNum" sz="quarter" idx="12"/>
          </p:nvPr>
        </p:nvSpPr>
        <p:spPr/>
        <p:txBody>
          <a:bodyPr/>
          <a:lstStyle/>
          <a:p>
            <a:fld id="{70E2A97C-DA7A-459D-BEB2-C467076B0435}" type="slidenum">
              <a:rPr lang="en-GB" smtClean="0"/>
              <a:pPr/>
              <a:t>2</a:t>
            </a:fld>
            <a:endParaRPr lang="en-GB"/>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p:spPr>
        <p:txBody>
          <a:bodyPr/>
          <a:lstStyle/>
          <a:p>
            <a:fld id="{48086708-F212-436E-B9B6-217BB06D49A7}" type="slidenum">
              <a:rPr lang="en-US" smtClean="0"/>
              <a:pPr/>
              <a:t>20</a:t>
            </a:fld>
            <a:endParaRPr lang="en-US" smtClean="0"/>
          </a:p>
        </p:txBody>
      </p:sp>
      <p:sp>
        <p:nvSpPr>
          <p:cNvPr id="19459" name="Rectangle 2"/>
          <p:cNvSpPr>
            <a:spLocks noGrp="1" noChangeArrowheads="1"/>
          </p:cNvSpPr>
          <p:nvPr>
            <p:ph type="title"/>
          </p:nvPr>
        </p:nvSpPr>
        <p:spPr/>
        <p:txBody>
          <a:bodyPr/>
          <a:lstStyle/>
          <a:p>
            <a:pPr eaLnBrk="1" hangingPunct="1"/>
            <a:r>
              <a:rPr lang="en-US" sz="1800" dirty="0" smtClean="0"/>
              <a:t>Hourly weather :  March</a:t>
            </a:r>
          </a:p>
        </p:txBody>
      </p:sp>
      <p:sp>
        <p:nvSpPr>
          <p:cNvPr id="19460" name="Rectangle 3"/>
          <p:cNvSpPr>
            <a:spLocks noGrp="1" noChangeArrowheads="1"/>
          </p:cNvSpPr>
          <p:nvPr>
            <p:ph type="body" idx="1"/>
          </p:nvPr>
        </p:nvSpPr>
        <p:spPr>
          <a:xfrm>
            <a:off x="611188" y="1484313"/>
            <a:ext cx="7920037" cy="4248150"/>
          </a:xfrm>
        </p:spPr>
        <p:txBody>
          <a:bodyPr/>
          <a:lstStyle/>
          <a:p>
            <a:pPr eaLnBrk="1" hangingPunct="1"/>
            <a:endParaRPr lang="en-GB" sz="1800" smtClean="0"/>
          </a:p>
        </p:txBody>
      </p:sp>
      <p:pic>
        <p:nvPicPr>
          <p:cNvPr id="19461" name="Picture 4"/>
          <p:cNvPicPr>
            <a:picLocks noChangeAspect="1" noChangeArrowheads="1"/>
          </p:cNvPicPr>
          <p:nvPr/>
        </p:nvPicPr>
        <p:blipFill>
          <a:blip r:embed="rId3" cstate="print"/>
          <a:srcRect/>
          <a:stretch>
            <a:fillRect/>
          </a:stretch>
        </p:blipFill>
        <p:spPr bwMode="auto">
          <a:xfrm>
            <a:off x="247650" y="1252538"/>
            <a:ext cx="8648700" cy="4352925"/>
          </a:xfrm>
          <a:prstGeom prst="rect">
            <a:avLst/>
          </a:prstGeom>
          <a:noFill/>
          <a:ln w="9525">
            <a:noFill/>
            <a:miter lim="800000"/>
            <a:headEnd/>
            <a:tailEnd/>
          </a:ln>
        </p:spPr>
      </p:pic>
    </p:spTree>
    <p:extLst>
      <p:ext uri="{BB962C8B-B14F-4D97-AF65-F5344CB8AC3E}">
        <p14:creationId xmlns:p14="http://schemas.microsoft.com/office/powerpoint/2010/main" val="30420526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p:spPr>
        <p:txBody>
          <a:bodyPr/>
          <a:lstStyle/>
          <a:p>
            <a:fld id="{F707D5D4-02B1-4C49-80F8-0BA6BD501F2C}" type="slidenum">
              <a:rPr lang="en-US" smtClean="0"/>
              <a:pPr/>
              <a:t>21</a:t>
            </a:fld>
            <a:endParaRPr lang="en-US" smtClean="0"/>
          </a:p>
        </p:txBody>
      </p:sp>
      <p:sp>
        <p:nvSpPr>
          <p:cNvPr id="20483" name="Rectangle 2"/>
          <p:cNvSpPr>
            <a:spLocks noGrp="1" noChangeArrowheads="1"/>
          </p:cNvSpPr>
          <p:nvPr>
            <p:ph type="title"/>
          </p:nvPr>
        </p:nvSpPr>
        <p:spPr/>
        <p:txBody>
          <a:bodyPr/>
          <a:lstStyle/>
          <a:p>
            <a:pPr eaLnBrk="1" hangingPunct="1"/>
            <a:r>
              <a:rPr lang="en-US" sz="1800" dirty="0" smtClean="0"/>
              <a:t>Hourly  weather: August</a:t>
            </a:r>
          </a:p>
        </p:txBody>
      </p:sp>
      <p:sp>
        <p:nvSpPr>
          <p:cNvPr id="20484" name="Rectangle 3"/>
          <p:cNvSpPr>
            <a:spLocks noGrp="1" noChangeArrowheads="1"/>
          </p:cNvSpPr>
          <p:nvPr>
            <p:ph type="body" idx="1"/>
          </p:nvPr>
        </p:nvSpPr>
        <p:spPr>
          <a:xfrm>
            <a:off x="611188" y="1484313"/>
            <a:ext cx="7920037" cy="4248150"/>
          </a:xfrm>
        </p:spPr>
        <p:txBody>
          <a:bodyPr/>
          <a:lstStyle/>
          <a:p>
            <a:pPr eaLnBrk="1" hangingPunct="1"/>
            <a:endParaRPr lang="en-GB" sz="1800" smtClean="0"/>
          </a:p>
        </p:txBody>
      </p:sp>
      <p:pic>
        <p:nvPicPr>
          <p:cNvPr id="20485" name="Picture 4"/>
          <p:cNvPicPr>
            <a:picLocks noChangeAspect="1" noChangeArrowheads="1"/>
          </p:cNvPicPr>
          <p:nvPr/>
        </p:nvPicPr>
        <p:blipFill>
          <a:blip r:embed="rId3" cstate="print"/>
          <a:srcRect/>
          <a:stretch>
            <a:fillRect/>
          </a:stretch>
        </p:blipFill>
        <p:spPr bwMode="auto">
          <a:xfrm>
            <a:off x="323850" y="1341438"/>
            <a:ext cx="8648700" cy="4352925"/>
          </a:xfrm>
          <a:prstGeom prst="rect">
            <a:avLst/>
          </a:prstGeom>
          <a:noFill/>
          <a:ln w="9525">
            <a:noFill/>
            <a:miter lim="800000"/>
            <a:headEnd/>
            <a:tailEnd/>
          </a:ln>
        </p:spPr>
      </p:pic>
    </p:spTree>
    <p:extLst>
      <p:ext uri="{BB962C8B-B14F-4D97-AF65-F5344CB8AC3E}">
        <p14:creationId xmlns:p14="http://schemas.microsoft.com/office/powerpoint/2010/main" val="6323637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p:spPr>
        <p:txBody>
          <a:bodyPr/>
          <a:lstStyle/>
          <a:p>
            <a:fld id="{B3F8B101-E9C1-4CCD-88E5-74BF49A988D9}" type="slidenum">
              <a:rPr lang="en-US" smtClean="0"/>
              <a:pPr/>
              <a:t>22</a:t>
            </a:fld>
            <a:endParaRPr lang="en-US" smtClean="0"/>
          </a:p>
        </p:txBody>
      </p:sp>
      <p:sp>
        <p:nvSpPr>
          <p:cNvPr id="21507" name="Rectangle 2"/>
          <p:cNvSpPr>
            <a:spLocks noGrp="1" noChangeArrowheads="1"/>
          </p:cNvSpPr>
          <p:nvPr>
            <p:ph type="title"/>
          </p:nvPr>
        </p:nvSpPr>
        <p:spPr/>
        <p:txBody>
          <a:bodyPr/>
          <a:lstStyle/>
          <a:p>
            <a:pPr eaLnBrk="1" hangingPunct="1"/>
            <a:r>
              <a:rPr lang="en-US" sz="1800" dirty="0" smtClean="0"/>
              <a:t>Hourly weather : January</a:t>
            </a:r>
          </a:p>
        </p:txBody>
      </p:sp>
      <p:sp>
        <p:nvSpPr>
          <p:cNvPr id="21508" name="Rectangle 3"/>
          <p:cNvSpPr>
            <a:spLocks noGrp="1" noChangeArrowheads="1"/>
          </p:cNvSpPr>
          <p:nvPr>
            <p:ph type="body" idx="1"/>
          </p:nvPr>
        </p:nvSpPr>
        <p:spPr>
          <a:xfrm>
            <a:off x="611188" y="1484313"/>
            <a:ext cx="7920037" cy="4248150"/>
          </a:xfrm>
        </p:spPr>
        <p:txBody>
          <a:bodyPr/>
          <a:lstStyle/>
          <a:p>
            <a:pPr eaLnBrk="1" hangingPunct="1"/>
            <a:endParaRPr lang="en-GB" sz="1800" smtClean="0"/>
          </a:p>
        </p:txBody>
      </p:sp>
      <p:pic>
        <p:nvPicPr>
          <p:cNvPr id="21509" name="Picture 4"/>
          <p:cNvPicPr>
            <a:picLocks noChangeAspect="1" noChangeArrowheads="1"/>
          </p:cNvPicPr>
          <p:nvPr/>
        </p:nvPicPr>
        <p:blipFill>
          <a:blip r:embed="rId3" cstate="print"/>
          <a:srcRect/>
          <a:stretch>
            <a:fillRect/>
          </a:stretch>
        </p:blipFill>
        <p:spPr bwMode="auto">
          <a:xfrm>
            <a:off x="323850" y="1484313"/>
            <a:ext cx="8648700" cy="4352925"/>
          </a:xfrm>
          <a:prstGeom prst="rect">
            <a:avLst/>
          </a:prstGeom>
          <a:noFill/>
          <a:ln w="9525">
            <a:noFill/>
            <a:miter lim="800000"/>
            <a:headEnd/>
            <a:tailEnd/>
          </a:ln>
        </p:spPr>
      </p:pic>
    </p:spTree>
    <p:extLst>
      <p:ext uri="{BB962C8B-B14F-4D97-AF65-F5344CB8AC3E}">
        <p14:creationId xmlns:p14="http://schemas.microsoft.com/office/powerpoint/2010/main" val="26513110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p:spPr>
        <p:txBody>
          <a:bodyPr/>
          <a:lstStyle/>
          <a:p>
            <a:fld id="{105FB76B-9151-49E5-AC80-AF8F8F4D6597}" type="slidenum">
              <a:rPr lang="en-US" smtClean="0"/>
              <a:pPr/>
              <a:t>23</a:t>
            </a:fld>
            <a:endParaRPr lang="en-US" smtClean="0"/>
          </a:p>
        </p:txBody>
      </p:sp>
      <p:sp>
        <p:nvSpPr>
          <p:cNvPr id="23555" name="Rectangle 2"/>
          <p:cNvSpPr>
            <a:spLocks noGrp="1" noChangeArrowheads="1"/>
          </p:cNvSpPr>
          <p:nvPr>
            <p:ph type="title"/>
          </p:nvPr>
        </p:nvSpPr>
        <p:spPr>
          <a:xfrm>
            <a:off x="611188" y="765175"/>
            <a:ext cx="8281987" cy="503238"/>
          </a:xfrm>
        </p:spPr>
        <p:txBody>
          <a:bodyPr/>
          <a:lstStyle/>
          <a:p>
            <a:pPr eaLnBrk="1" hangingPunct="1"/>
            <a:r>
              <a:rPr lang="en-US" sz="1800" smtClean="0"/>
              <a:t/>
            </a:r>
            <a:br>
              <a:rPr lang="en-US" sz="1800" smtClean="0"/>
            </a:br>
            <a:r>
              <a:rPr lang="en-US" sz="1800" smtClean="0"/>
              <a:t>Milton Keynes Linford house hourly heat loads</a:t>
            </a:r>
          </a:p>
        </p:txBody>
      </p:sp>
      <p:sp>
        <p:nvSpPr>
          <p:cNvPr id="23556" name="Rectangle 3"/>
          <p:cNvSpPr>
            <a:spLocks noGrp="1" noChangeArrowheads="1"/>
          </p:cNvSpPr>
          <p:nvPr>
            <p:ph type="body" idx="1"/>
          </p:nvPr>
        </p:nvSpPr>
        <p:spPr>
          <a:xfrm>
            <a:off x="611188" y="1773238"/>
            <a:ext cx="7920037" cy="3959225"/>
          </a:xfrm>
          <a:noFill/>
        </p:spPr>
        <p:txBody>
          <a:bodyPr/>
          <a:lstStyle/>
          <a:p>
            <a:pPr eaLnBrk="1" hangingPunct="1"/>
            <a:endParaRPr lang="en-US" smtClean="0"/>
          </a:p>
          <a:p>
            <a:pPr eaLnBrk="1" hangingPunct="1"/>
            <a:endParaRPr lang="en-US" smtClean="0"/>
          </a:p>
        </p:txBody>
      </p:sp>
      <p:pic>
        <p:nvPicPr>
          <p:cNvPr id="23557" name="Picture 6"/>
          <p:cNvPicPr>
            <a:picLocks noChangeAspect="1" noChangeArrowheads="1"/>
          </p:cNvPicPr>
          <p:nvPr/>
        </p:nvPicPr>
        <p:blipFill>
          <a:blip r:embed="rId3" cstate="print"/>
          <a:srcRect/>
          <a:stretch>
            <a:fillRect/>
          </a:stretch>
        </p:blipFill>
        <p:spPr bwMode="auto">
          <a:xfrm>
            <a:off x="827088" y="1844675"/>
            <a:ext cx="7273925" cy="4400550"/>
          </a:xfrm>
          <a:prstGeom prst="rect">
            <a:avLst/>
          </a:prstGeom>
          <a:noFill/>
          <a:ln w="9525">
            <a:noFill/>
            <a:miter lim="800000"/>
            <a:headEnd/>
            <a:tailEnd/>
          </a:ln>
        </p:spPr>
      </p:pic>
    </p:spTree>
    <p:extLst>
      <p:ext uri="{BB962C8B-B14F-4D97-AF65-F5344CB8AC3E}">
        <p14:creationId xmlns:p14="http://schemas.microsoft.com/office/powerpoint/2010/main" val="19915539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p:spPr>
        <p:txBody>
          <a:bodyPr/>
          <a:lstStyle/>
          <a:p>
            <a:fld id="{D3E4B9FF-5D34-4645-9330-CFBDD83FFF87}" type="slidenum">
              <a:rPr lang="en-US" smtClean="0"/>
              <a:pPr/>
              <a:t>24</a:t>
            </a:fld>
            <a:endParaRPr lang="en-US" smtClean="0"/>
          </a:p>
        </p:txBody>
      </p:sp>
      <p:sp>
        <p:nvSpPr>
          <p:cNvPr id="24579" name="Rectangle 2"/>
          <p:cNvSpPr>
            <a:spLocks noGrp="1" noChangeArrowheads="1"/>
          </p:cNvSpPr>
          <p:nvPr>
            <p:ph type="title"/>
          </p:nvPr>
        </p:nvSpPr>
        <p:spPr/>
        <p:txBody>
          <a:bodyPr/>
          <a:lstStyle/>
          <a:p>
            <a:pPr eaLnBrk="1" hangingPunct="1"/>
            <a:r>
              <a:rPr lang="en-GB" sz="1800" dirty="0" smtClean="0"/>
              <a:t>Daily weather and fuel consumption: wks 1/2</a:t>
            </a:r>
          </a:p>
        </p:txBody>
      </p:sp>
      <p:sp>
        <p:nvSpPr>
          <p:cNvPr id="24580" name="Rectangle 3"/>
          <p:cNvSpPr>
            <a:spLocks noGrp="1" noChangeArrowheads="1"/>
          </p:cNvSpPr>
          <p:nvPr>
            <p:ph type="body" idx="1"/>
          </p:nvPr>
        </p:nvSpPr>
        <p:spPr>
          <a:xfrm>
            <a:off x="1331913" y="5876925"/>
            <a:ext cx="7437437" cy="249238"/>
          </a:xfrm>
        </p:spPr>
        <p:txBody>
          <a:bodyPr/>
          <a:lstStyle/>
          <a:p>
            <a:pPr eaLnBrk="1" hangingPunct="1">
              <a:lnSpc>
                <a:spcPct val="80000"/>
              </a:lnSpc>
              <a:buFontTx/>
              <a:buNone/>
            </a:pPr>
            <a:r>
              <a:rPr lang="en-GB" sz="1200" smtClean="0"/>
              <a:t>Data for Milton Keynes 5 bed 4 occupant house provided by Alex Summerfield</a:t>
            </a:r>
          </a:p>
          <a:p>
            <a:pPr eaLnBrk="1" hangingPunct="1">
              <a:lnSpc>
                <a:spcPct val="80000"/>
              </a:lnSpc>
              <a:buFontTx/>
              <a:buNone/>
            </a:pPr>
            <a:endParaRPr lang="en-GB" sz="1200" smtClean="0"/>
          </a:p>
        </p:txBody>
      </p:sp>
      <p:pic>
        <p:nvPicPr>
          <p:cNvPr id="24581" name="Picture 5"/>
          <p:cNvPicPr>
            <a:picLocks noChangeAspect="1" noChangeArrowheads="1"/>
          </p:cNvPicPr>
          <p:nvPr/>
        </p:nvPicPr>
        <p:blipFill>
          <a:blip r:embed="rId3" cstate="print"/>
          <a:srcRect/>
          <a:stretch>
            <a:fillRect/>
          </a:stretch>
        </p:blipFill>
        <p:spPr bwMode="auto">
          <a:xfrm>
            <a:off x="1116013" y="1196975"/>
            <a:ext cx="6551612" cy="4594225"/>
          </a:xfrm>
          <a:prstGeom prst="rect">
            <a:avLst/>
          </a:prstGeom>
          <a:noFill/>
          <a:ln w="9525">
            <a:noFill/>
            <a:miter lim="800000"/>
            <a:headEnd/>
            <a:tailEnd/>
          </a:ln>
        </p:spPr>
      </p:pic>
    </p:spTree>
    <p:extLst>
      <p:ext uri="{BB962C8B-B14F-4D97-AF65-F5344CB8AC3E}">
        <p14:creationId xmlns:p14="http://schemas.microsoft.com/office/powerpoint/2010/main" val="40852334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p:cNvSpPr>
            <a:spLocks noGrp="1" noChangeArrowheads="1"/>
          </p:cNvSpPr>
          <p:nvPr>
            <p:ph type="title"/>
          </p:nvPr>
        </p:nvSpPr>
        <p:spPr>
          <a:solidFill>
            <a:schemeClr val="bg1"/>
          </a:solidFill>
        </p:spPr>
        <p:txBody>
          <a:bodyPr/>
          <a:lstStyle/>
          <a:p>
            <a:pPr eaLnBrk="1" hangingPunct="1"/>
            <a:r>
              <a:rPr lang="en-GB" sz="1400" dirty="0" smtClean="0"/>
              <a:t>UK energy, space and time</a:t>
            </a:r>
            <a:r>
              <a:rPr lang="en-GB" sz="1400" dirty="0" smtClean="0">
                <a:solidFill>
                  <a:srgbClr val="3AAE4B"/>
                </a:solidFill>
              </a:rPr>
              <a:t> </a:t>
            </a:r>
            <a:r>
              <a:rPr lang="en-GB" sz="1400" dirty="0" smtClean="0"/>
              <a:t>: </a:t>
            </a:r>
            <a:r>
              <a:rPr lang="en-GB" sz="1400" dirty="0" smtClean="0">
                <a:solidFill>
                  <a:srgbClr val="FF3300"/>
                </a:solidFill>
              </a:rPr>
              <a:t>animated</a:t>
            </a:r>
          </a:p>
        </p:txBody>
      </p:sp>
      <p:sp>
        <p:nvSpPr>
          <p:cNvPr id="7" name="Content Placeholder 6"/>
          <p:cNvSpPr>
            <a:spLocks noGrp="1"/>
          </p:cNvSpPr>
          <p:nvPr>
            <p:ph idx="1"/>
          </p:nvPr>
        </p:nvSpPr>
        <p:spPr/>
        <p:txBody>
          <a:bodyPr/>
          <a:lstStyle/>
          <a:p>
            <a:endParaRPr lang="en-GB"/>
          </a:p>
        </p:txBody>
      </p:sp>
      <p:sp>
        <p:nvSpPr>
          <p:cNvPr id="21507" name="Slide Number Placeholder 3"/>
          <p:cNvSpPr>
            <a:spLocks noGrp="1"/>
          </p:cNvSpPr>
          <p:nvPr>
            <p:ph type="sldNum" sz="quarter" idx="12"/>
          </p:nvPr>
        </p:nvSpPr>
        <p:spPr bwMode="auto">
          <a:prstGeom prst="rect">
            <a:avLst/>
          </a:prstGeom>
          <a:noFill/>
          <a:ln>
            <a:miter lim="800000"/>
            <a:headEnd/>
            <a:tailEnd/>
          </a:ln>
        </p:spPr>
        <p:txBody>
          <a:bodyPr/>
          <a:lstStyle/>
          <a:p>
            <a:fld id="{78D7A44E-7C63-49CB-BAAA-56E2D21256A8}" type="slidenum">
              <a:rPr lang="en-GB"/>
              <a:pPr/>
              <a:t>25</a:t>
            </a:fld>
            <a:endParaRPr lang="en-GB"/>
          </a:p>
        </p:txBody>
      </p:sp>
      <p:pic>
        <p:nvPicPr>
          <p:cNvPr id="21508" name="Picture 4" descr="EST"/>
          <p:cNvPicPr>
            <a:picLocks noChangeAspect="1" noChangeArrowheads="1" noCrop="1"/>
          </p:cNvPicPr>
          <p:nvPr/>
        </p:nvPicPr>
        <p:blipFill>
          <a:blip r:embed="rId3" cstate="print"/>
          <a:srcRect/>
          <a:stretch>
            <a:fillRect/>
          </a:stretch>
        </p:blipFill>
        <p:spPr bwMode="auto">
          <a:xfrm>
            <a:off x="1071538" y="864341"/>
            <a:ext cx="7499348" cy="5811077"/>
          </a:xfrm>
          <a:prstGeom prst="rect">
            <a:avLst/>
          </a:prstGeom>
          <a:noFill/>
          <a:ln w="9525">
            <a:noFill/>
            <a:miter lim="800000"/>
            <a:headEnd/>
            <a:tailEnd/>
          </a:ln>
        </p:spPr>
      </p:pic>
    </p:spTree>
    <p:extLst>
      <p:ext uri="{BB962C8B-B14F-4D97-AF65-F5344CB8AC3E}">
        <p14:creationId xmlns:p14="http://schemas.microsoft.com/office/powerpoint/2010/main" val="18577366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4"/>
          <p:cNvSpPr>
            <a:spLocks noGrp="1"/>
          </p:cNvSpPr>
          <p:nvPr>
            <p:ph type="sldNum" sz="quarter" idx="4294967295"/>
          </p:nvPr>
        </p:nvSpPr>
        <p:spPr bwMode="auto">
          <a:xfrm>
            <a:off x="457200" y="6245225"/>
            <a:ext cx="2133600" cy="476250"/>
          </a:xfrm>
          <a:prstGeom prst="rect">
            <a:avLst/>
          </a:prstGeom>
          <a:noFill/>
          <a:ln>
            <a:miter lim="800000"/>
            <a:headEnd/>
            <a:tailEnd/>
          </a:ln>
        </p:spPr>
        <p:txBody>
          <a:bodyPr/>
          <a:lstStyle/>
          <a:p>
            <a:fld id="{E500AF93-F21A-4498-AFB3-6AF28B1BFD08}" type="slidenum">
              <a:rPr lang="en-GB"/>
              <a:pPr/>
              <a:t>26</a:t>
            </a:fld>
            <a:endParaRPr lang="en-GB"/>
          </a:p>
        </p:txBody>
      </p:sp>
      <p:sp>
        <p:nvSpPr>
          <p:cNvPr id="41987" name="Rectangle 2"/>
          <p:cNvSpPr>
            <a:spLocks noGrp="1" noChangeArrowheads="1"/>
          </p:cNvSpPr>
          <p:nvPr>
            <p:ph type="title"/>
          </p:nvPr>
        </p:nvSpPr>
        <p:spPr>
          <a:xfrm>
            <a:off x="395288" y="620713"/>
            <a:ext cx="8229600" cy="593725"/>
          </a:xfrm>
        </p:spPr>
        <p:txBody>
          <a:bodyPr/>
          <a:lstStyle/>
          <a:p>
            <a:pPr eaLnBrk="1" hangingPunct="1"/>
            <a:r>
              <a:rPr lang="en-US" dirty="0" err="1" smtClean="0">
                <a:solidFill>
                  <a:srgbClr val="3AAE4B"/>
                </a:solidFill>
              </a:rPr>
              <a:t>VarInt</a:t>
            </a:r>
            <a:r>
              <a:rPr lang="en-US" dirty="0" smtClean="0"/>
              <a:t> : </a:t>
            </a:r>
            <a:r>
              <a:rPr lang="en-GB" dirty="0" smtClean="0"/>
              <a:t>Day sampling : </a:t>
            </a:r>
            <a:r>
              <a:rPr lang="en-GB" dirty="0" smtClean="0">
                <a:solidFill>
                  <a:srgbClr val="FF3300"/>
                </a:solidFill>
              </a:rPr>
              <a:t>animation</a:t>
            </a:r>
            <a:endParaRPr lang="en-US" dirty="0" smtClean="0">
              <a:solidFill>
                <a:srgbClr val="FF3300"/>
              </a:solidFill>
            </a:endParaRPr>
          </a:p>
        </p:txBody>
      </p:sp>
      <p:sp>
        <p:nvSpPr>
          <p:cNvPr id="41988" name="Rectangle 3"/>
          <p:cNvSpPr>
            <a:spLocks noGrp="1" noChangeArrowheads="1"/>
          </p:cNvSpPr>
          <p:nvPr>
            <p:ph type="body" sz="half" idx="1"/>
          </p:nvPr>
        </p:nvSpPr>
        <p:spPr>
          <a:xfrm>
            <a:off x="900113" y="1196975"/>
            <a:ext cx="7559675" cy="4968875"/>
          </a:xfrm>
        </p:spPr>
        <p:txBody>
          <a:bodyPr/>
          <a:lstStyle/>
          <a:p>
            <a:pPr eaLnBrk="1" hangingPunct="1">
              <a:buFontTx/>
              <a:buNone/>
            </a:pPr>
            <a:endParaRPr lang="en-US" sz="1400" smtClean="0"/>
          </a:p>
          <a:p>
            <a:pPr eaLnBrk="1" hangingPunct="1">
              <a:buFontTx/>
              <a:buNone/>
            </a:pPr>
            <a:endParaRPr lang="en-US" sz="1400" smtClean="0"/>
          </a:p>
        </p:txBody>
      </p:sp>
      <p:pic>
        <p:nvPicPr>
          <p:cNvPr id="41989" name="Picture 9" descr="ESTDaySys"/>
          <p:cNvPicPr>
            <a:picLocks noChangeAspect="1" noChangeArrowheads="1" noCrop="1"/>
          </p:cNvPicPr>
          <p:nvPr/>
        </p:nvPicPr>
        <p:blipFill>
          <a:blip r:embed="rId3" cstate="print"/>
          <a:srcRect/>
          <a:stretch>
            <a:fillRect/>
          </a:stretch>
        </p:blipFill>
        <p:spPr bwMode="auto">
          <a:xfrm>
            <a:off x="827088" y="981075"/>
            <a:ext cx="7837487" cy="5551488"/>
          </a:xfrm>
          <a:prstGeom prst="rect">
            <a:avLst/>
          </a:prstGeom>
          <a:noFill/>
          <a:ln w="9525">
            <a:noFill/>
            <a:miter lim="800000"/>
            <a:headEnd/>
            <a:tailEnd/>
          </a:ln>
        </p:spPr>
      </p:pic>
    </p:spTree>
    <p:extLst>
      <p:ext uri="{BB962C8B-B14F-4D97-AF65-F5344CB8AC3E}">
        <p14:creationId xmlns:p14="http://schemas.microsoft.com/office/powerpoint/2010/main" val="14840473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p:txBody>
          <a:bodyPr/>
          <a:lstStyle/>
          <a:p>
            <a:r>
              <a:rPr lang="en-GB"/>
              <a:t>UK Energy flow chart: 1990</a:t>
            </a:r>
          </a:p>
        </p:txBody>
      </p:sp>
      <p:pic>
        <p:nvPicPr>
          <p:cNvPr id="4423243" name="Picture 4683"/>
          <p:cNvPicPr>
            <a:picLocks noChangeAspect="1" noChangeArrowheads="1"/>
          </p:cNvPicPr>
          <p:nvPr/>
        </p:nvPicPr>
        <p:blipFill>
          <a:blip r:embed="rId3" cstate="print"/>
          <a:srcRect/>
          <a:stretch>
            <a:fillRect/>
          </a:stretch>
        </p:blipFill>
        <p:spPr bwMode="auto">
          <a:xfrm>
            <a:off x="395288" y="1052513"/>
            <a:ext cx="8497887" cy="57118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1266" name="Rectangle 2"/>
          <p:cNvSpPr>
            <a:spLocks noGrp="1" noChangeArrowheads="1"/>
          </p:cNvSpPr>
          <p:nvPr>
            <p:ph type="title"/>
          </p:nvPr>
        </p:nvSpPr>
        <p:spPr/>
        <p:txBody>
          <a:bodyPr/>
          <a:lstStyle/>
          <a:p>
            <a:r>
              <a:rPr lang="en-GB"/>
              <a:t>UK Energy flow chart: Animation 1990 to 2050</a:t>
            </a:r>
          </a:p>
        </p:txBody>
      </p:sp>
      <p:pic>
        <p:nvPicPr>
          <p:cNvPr id="4491268" name="Picture 4" descr="SEEGBR_TechBeh_ScaleVary"/>
          <p:cNvPicPr>
            <a:picLocks noChangeAspect="1" noChangeArrowheads="1" noCrop="1"/>
          </p:cNvPicPr>
          <p:nvPr/>
        </p:nvPicPr>
        <p:blipFill>
          <a:blip r:embed="rId3" cstate="print"/>
          <a:srcRect/>
          <a:stretch>
            <a:fillRect/>
          </a:stretch>
        </p:blipFill>
        <p:spPr bwMode="auto">
          <a:xfrm>
            <a:off x="611188" y="1125538"/>
            <a:ext cx="7775575" cy="549275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GB" smtClean="0"/>
              <a:t>Scenario context: UK Energy flow chart: 2050</a:t>
            </a:r>
          </a:p>
        </p:txBody>
      </p:sp>
      <p:sp>
        <p:nvSpPr>
          <p:cNvPr id="6" name="Content Placeholder 5"/>
          <p:cNvSpPr>
            <a:spLocks noGrp="1"/>
          </p:cNvSpPr>
          <p:nvPr>
            <p:ph idx="1"/>
          </p:nvPr>
        </p:nvSpPr>
        <p:spPr/>
        <p:txBody>
          <a:bodyPr/>
          <a:lstStyle/>
          <a:p>
            <a:endParaRPr lang="en-GB"/>
          </a:p>
        </p:txBody>
      </p:sp>
      <p:sp>
        <p:nvSpPr>
          <p:cNvPr id="57348" name="Slide Number Placeholder 3"/>
          <p:cNvSpPr>
            <a:spLocks noGrp="1"/>
          </p:cNvSpPr>
          <p:nvPr>
            <p:ph type="sldNum" sz="quarter" idx="12"/>
          </p:nvPr>
        </p:nvSpPr>
        <p:spPr>
          <a:noFill/>
        </p:spPr>
        <p:txBody>
          <a:bodyPr/>
          <a:lstStyle/>
          <a:p>
            <a:fld id="{C68DCB93-FCE5-4F73-8C3E-F3D47FFC1D30}" type="slidenum">
              <a:rPr lang="en-GB" smtClean="0"/>
              <a:pPr/>
              <a:t>29</a:t>
            </a:fld>
            <a:endParaRPr lang="en-GB" smtClean="0"/>
          </a:p>
        </p:txBody>
      </p:sp>
      <p:pic>
        <p:nvPicPr>
          <p:cNvPr id="57349" name="Picture 6"/>
          <p:cNvPicPr>
            <a:picLocks noChangeAspect="1" noChangeArrowheads="1"/>
          </p:cNvPicPr>
          <p:nvPr/>
        </p:nvPicPr>
        <p:blipFill>
          <a:blip r:embed="rId3" cstate="print"/>
          <a:srcRect/>
          <a:stretch>
            <a:fillRect/>
          </a:stretch>
        </p:blipFill>
        <p:spPr bwMode="auto">
          <a:xfrm>
            <a:off x="642910" y="1071546"/>
            <a:ext cx="7780337" cy="5484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are models for?</a:t>
            </a:r>
          </a:p>
        </p:txBody>
      </p:sp>
      <p:sp>
        <p:nvSpPr>
          <p:cNvPr id="3" name="Content Placeholder 2"/>
          <p:cNvSpPr>
            <a:spLocks noGrp="1"/>
          </p:cNvSpPr>
          <p:nvPr>
            <p:ph idx="1"/>
          </p:nvPr>
        </p:nvSpPr>
        <p:spPr/>
        <p:txBody>
          <a:bodyPr/>
          <a:lstStyle/>
          <a:p>
            <a:r>
              <a:rPr lang="en-GB" dirty="0" smtClean="0"/>
              <a:t>To understand and teach</a:t>
            </a:r>
          </a:p>
          <a:p>
            <a:pPr lvl="1"/>
            <a:r>
              <a:rPr lang="en-GB" dirty="0" smtClean="0"/>
              <a:t>Building a model to reflect some aspects of reality</a:t>
            </a:r>
          </a:p>
          <a:p>
            <a:pPr lvl="1"/>
            <a:endParaRPr lang="en-GB" dirty="0" smtClean="0"/>
          </a:p>
          <a:p>
            <a:r>
              <a:rPr lang="en-GB" dirty="0" smtClean="0"/>
              <a:t>To identify future problems</a:t>
            </a:r>
          </a:p>
          <a:p>
            <a:pPr lvl="1"/>
            <a:r>
              <a:rPr lang="en-GB" dirty="0" smtClean="0"/>
              <a:t>When will fossil reserves become scarce and expensive?</a:t>
            </a:r>
          </a:p>
          <a:p>
            <a:endParaRPr lang="en-GB" dirty="0" smtClean="0"/>
          </a:p>
          <a:p>
            <a:r>
              <a:rPr lang="en-GB" dirty="0" smtClean="0"/>
              <a:t>To develop policies</a:t>
            </a:r>
          </a:p>
          <a:p>
            <a:pPr lvl="1"/>
            <a:r>
              <a:rPr lang="en-GB" dirty="0" smtClean="0"/>
              <a:t>How do we reduce carbon emissions at least cost?</a:t>
            </a:r>
          </a:p>
          <a:p>
            <a:endParaRPr lang="en-GB" dirty="0" smtClean="0"/>
          </a:p>
          <a:p>
            <a:r>
              <a:rPr lang="en-GB" dirty="0" smtClean="0"/>
              <a:t>For political argument</a:t>
            </a:r>
          </a:p>
          <a:p>
            <a:pPr lvl="1"/>
            <a:r>
              <a:rPr lang="en-GB" dirty="0" smtClean="0"/>
              <a:t>Who is funding and doing the modelling?</a:t>
            </a:r>
          </a:p>
          <a:p>
            <a:pPr lvl="1"/>
            <a:r>
              <a:rPr lang="en-GB" dirty="0" smtClean="0"/>
              <a:t>What are their objectives?</a:t>
            </a:r>
          </a:p>
          <a:p>
            <a:pPr lvl="1"/>
            <a:r>
              <a:rPr lang="en-GB" dirty="0" smtClean="0"/>
              <a:t>How does the funder’s agenda affect:</a:t>
            </a:r>
          </a:p>
          <a:p>
            <a:pPr lvl="2"/>
            <a:r>
              <a:rPr lang="en-GB" dirty="0" smtClean="0"/>
              <a:t>what is included in and excluded from the model?</a:t>
            </a:r>
          </a:p>
          <a:p>
            <a:pPr lvl="2"/>
            <a:r>
              <a:rPr lang="en-GB" dirty="0" smtClean="0"/>
              <a:t>the exogenous inputs to the model?</a:t>
            </a:r>
          </a:p>
          <a:p>
            <a:pPr lvl="2"/>
            <a:r>
              <a:rPr lang="en-GB" dirty="0" smtClean="0"/>
              <a:t>the model outputs and their presentation?</a:t>
            </a:r>
          </a:p>
          <a:p>
            <a:endParaRPr lang="en-GB" dirty="0" smtClean="0"/>
          </a:p>
          <a:p>
            <a:pPr lvl="1"/>
            <a:endParaRPr lang="en-GB" dirty="0" smtClean="0"/>
          </a:p>
          <a:p>
            <a:pPr lvl="1"/>
            <a:endParaRPr lang="en-GB" dirty="0" smtClean="0"/>
          </a:p>
          <a:p>
            <a:endParaRPr lang="en-GB" dirty="0"/>
          </a:p>
        </p:txBody>
      </p:sp>
      <p:sp>
        <p:nvSpPr>
          <p:cNvPr id="4" name="Slide Number Placeholder 3"/>
          <p:cNvSpPr>
            <a:spLocks noGrp="1"/>
          </p:cNvSpPr>
          <p:nvPr>
            <p:ph type="sldNum" sz="quarter" idx="12"/>
          </p:nvPr>
        </p:nvSpPr>
        <p:spPr/>
        <p:txBody>
          <a:bodyPr/>
          <a:lstStyle/>
          <a:p>
            <a:fld id="{70E2A97C-DA7A-459D-BEB2-C467076B0435}" type="slidenum">
              <a:rPr lang="en-GB" smtClean="0"/>
              <a:pPr/>
              <a:t>3</a:t>
            </a:fld>
            <a:endParaRPr lang="en-GB"/>
          </a:p>
        </p:txBody>
      </p:sp>
    </p:spTree>
    <p:extLst>
      <p:ext uri="{BB962C8B-B14F-4D97-AF65-F5344CB8AC3E}">
        <p14:creationId xmlns:p14="http://schemas.microsoft.com/office/powerpoint/2010/main" val="34700894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395288" y="620713"/>
            <a:ext cx="8229600" cy="576262"/>
          </a:xfrm>
        </p:spPr>
        <p:txBody>
          <a:bodyPr/>
          <a:lstStyle/>
          <a:p>
            <a:r>
              <a:rPr lang="en-GB" sz="1800" smtClean="0"/>
              <a:t>Objectives, instruments and measures</a:t>
            </a:r>
          </a:p>
        </p:txBody>
      </p:sp>
      <p:sp>
        <p:nvSpPr>
          <p:cNvPr id="19460" name="Rectangle 3"/>
          <p:cNvSpPr>
            <a:spLocks noGrp="1" noChangeArrowheads="1"/>
          </p:cNvSpPr>
          <p:nvPr>
            <p:ph idx="1"/>
          </p:nvPr>
        </p:nvSpPr>
        <p:spPr>
          <a:xfrm>
            <a:off x="468313" y="1643063"/>
            <a:ext cx="8229600" cy="3259137"/>
          </a:xfrm>
        </p:spPr>
        <p:txBody>
          <a:bodyPr/>
          <a:lstStyle/>
          <a:p>
            <a:pPr>
              <a:buFontTx/>
              <a:buNone/>
            </a:pPr>
            <a:endParaRPr lang="en-US" smtClean="0"/>
          </a:p>
        </p:txBody>
      </p:sp>
      <p:sp>
        <p:nvSpPr>
          <p:cNvPr id="19458" name="Slide Number Placeholder 5"/>
          <p:cNvSpPr>
            <a:spLocks noGrp="1"/>
          </p:cNvSpPr>
          <p:nvPr>
            <p:ph type="sldNum" sz="quarter" idx="12"/>
          </p:nvPr>
        </p:nvSpPr>
        <p:spPr>
          <a:xfrm>
            <a:off x="6553200" y="6245225"/>
            <a:ext cx="2133600" cy="476250"/>
          </a:xfrm>
          <a:noFill/>
        </p:spPr>
        <p:txBody>
          <a:bodyPr/>
          <a:lstStyle/>
          <a:p>
            <a:fld id="{C4DCF42B-73AE-472B-B356-B2EA0B231492}" type="slidenum">
              <a:rPr lang="en-GB" smtClean="0"/>
              <a:pPr/>
              <a:t>30</a:t>
            </a:fld>
            <a:endParaRPr lang="en-GB" smtClean="0"/>
          </a:p>
        </p:txBody>
      </p:sp>
      <p:pic>
        <p:nvPicPr>
          <p:cNvPr id="19461" name="Picture 7"/>
          <p:cNvPicPr>
            <a:picLocks noChangeAspect="1" noChangeArrowheads="1"/>
          </p:cNvPicPr>
          <p:nvPr/>
        </p:nvPicPr>
        <p:blipFill>
          <a:blip r:embed="rId3" cstate="print"/>
          <a:srcRect/>
          <a:stretch>
            <a:fillRect/>
          </a:stretch>
        </p:blipFill>
        <p:spPr bwMode="auto">
          <a:xfrm>
            <a:off x="928688" y="1643063"/>
            <a:ext cx="7451725" cy="4630737"/>
          </a:xfrm>
          <a:prstGeom prst="rect">
            <a:avLst/>
          </a:prstGeom>
          <a:solidFill>
            <a:schemeClr val="bg1"/>
          </a:solidFill>
          <a:ln w="9525" algn="ctr">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pPr eaLnBrk="1" hangingPunct="1"/>
            <a:r>
              <a:rPr lang="en-GB" sz="1800" smtClean="0"/>
              <a:t>Ethics: equal CO2 emission per person?</a:t>
            </a:r>
            <a:endParaRPr lang="en-US" sz="1800" smtClean="0"/>
          </a:p>
        </p:txBody>
      </p:sp>
      <p:sp>
        <p:nvSpPr>
          <p:cNvPr id="23556" name="Rectangle 3"/>
          <p:cNvSpPr>
            <a:spLocks noGrp="1" noChangeArrowheads="1"/>
          </p:cNvSpPr>
          <p:nvPr>
            <p:ph idx="1"/>
          </p:nvPr>
        </p:nvSpPr>
        <p:spPr/>
        <p:txBody>
          <a:bodyPr/>
          <a:lstStyle/>
          <a:p>
            <a:pPr eaLnBrk="1" hangingPunct="1">
              <a:buFontTx/>
              <a:buNone/>
            </a:pPr>
            <a:r>
              <a:rPr lang="en-US" smtClean="0"/>
              <a:t>Humans have equal rights to emissions, therefore convergence of emission per person in the EU and elsewhere? What about different resources and climate of countries? Note that for global equity, EU per capita emissions will have to fall by over 95% to reach 60% reduction globally.</a:t>
            </a:r>
          </a:p>
          <a:p>
            <a:pPr eaLnBrk="1" hangingPunct="1"/>
            <a:endParaRPr lang="en-US" smtClean="0"/>
          </a:p>
        </p:txBody>
      </p:sp>
      <p:sp>
        <p:nvSpPr>
          <p:cNvPr id="23554" name="Slide Number Placeholder 5"/>
          <p:cNvSpPr>
            <a:spLocks noGrp="1"/>
          </p:cNvSpPr>
          <p:nvPr>
            <p:ph type="sldNum" sz="quarter" idx="12"/>
          </p:nvPr>
        </p:nvSpPr>
        <p:spPr bwMode="auto">
          <a:prstGeom prst="rect">
            <a:avLst/>
          </a:prstGeom>
          <a:noFill/>
          <a:ln>
            <a:miter lim="800000"/>
            <a:headEnd/>
            <a:tailEnd/>
          </a:ln>
        </p:spPr>
        <p:txBody>
          <a:bodyPr/>
          <a:lstStyle/>
          <a:p>
            <a:fld id="{AFFC1621-0B1C-434E-B7FA-C460AD02F746}" type="slidenum">
              <a:rPr lang="en-US"/>
              <a:pPr/>
              <a:t>31</a:t>
            </a:fld>
            <a:endParaRPr lang="en-US"/>
          </a:p>
        </p:txBody>
      </p:sp>
      <p:pic>
        <p:nvPicPr>
          <p:cNvPr id="23557" name="Picture 4"/>
          <p:cNvPicPr>
            <a:picLocks noChangeAspect="1" noChangeArrowheads="1"/>
          </p:cNvPicPr>
          <p:nvPr/>
        </p:nvPicPr>
        <p:blipFill>
          <a:blip r:embed="rId3" cstate="print"/>
          <a:srcRect/>
          <a:stretch>
            <a:fillRect/>
          </a:stretch>
        </p:blipFill>
        <p:spPr bwMode="auto">
          <a:xfrm>
            <a:off x="2143125" y="2000250"/>
            <a:ext cx="6843713" cy="4475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395288" y="620713"/>
            <a:ext cx="8229600" cy="6651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smtClean="0"/>
              <a:t>OBJECTIVES OF STRATEGY</a:t>
            </a:r>
          </a:p>
        </p:txBody>
      </p:sp>
      <p:sp>
        <p:nvSpPr>
          <p:cNvPr id="6147" name="Rectangle 3"/>
          <p:cNvSpPr>
            <a:spLocks noGrp="1" noChangeArrowheads="1"/>
          </p:cNvSpPr>
          <p:nvPr>
            <p:ph idx="1"/>
          </p:nvPr>
        </p:nvSpPr>
        <p:spPr>
          <a:xfrm>
            <a:off x="571500" y="1143000"/>
            <a:ext cx="8229600" cy="4697413"/>
          </a:xfrm>
        </p:spPr>
        <p:txBody>
          <a:bodyPr/>
          <a:lstStyle/>
          <a:p>
            <a:pPr marL="358775" indent="-273050" eaLnBrk="1" hangingPunct="1">
              <a:lnSpc>
                <a:spcPct val="90000"/>
              </a:lnSpc>
              <a:buFontTx/>
              <a:buNone/>
              <a:defRPr/>
            </a:pPr>
            <a:r>
              <a:rPr lang="en-GB" sz="1600" b="1" dirty="0" smtClean="0">
                <a:solidFill>
                  <a:srgbClr val="3366CC"/>
                </a:solidFill>
              </a:rPr>
              <a:t>SOCIAL, ECONOMIC, POLITICAL</a:t>
            </a:r>
          </a:p>
          <a:p>
            <a:pPr marL="358775" indent="-273050" eaLnBrk="1" hangingPunct="1">
              <a:lnSpc>
                <a:spcPct val="90000"/>
              </a:lnSpc>
              <a:defRPr/>
            </a:pPr>
            <a:r>
              <a:rPr lang="en-GB" sz="1600" dirty="0" smtClean="0">
                <a:solidFill>
                  <a:srgbClr val="3366CC"/>
                </a:solidFill>
              </a:rPr>
              <a:t>Meet objectives at least cost with social equity</a:t>
            </a:r>
          </a:p>
          <a:p>
            <a:pPr marL="358775" indent="-273050" eaLnBrk="1" hangingPunct="1">
              <a:lnSpc>
                <a:spcPct val="90000"/>
              </a:lnSpc>
              <a:defRPr/>
            </a:pPr>
            <a:r>
              <a:rPr lang="en-GB" sz="1600" dirty="0" smtClean="0">
                <a:solidFill>
                  <a:srgbClr val="3366CC"/>
                </a:solidFill>
              </a:rPr>
              <a:t>Avoid irreversible, risky technologies</a:t>
            </a:r>
          </a:p>
          <a:p>
            <a:pPr marL="358775" indent="-273050" eaLnBrk="1" hangingPunct="1">
              <a:lnSpc>
                <a:spcPct val="90000"/>
              </a:lnSpc>
              <a:buFontTx/>
              <a:buNone/>
              <a:defRPr/>
            </a:pPr>
            <a:endParaRPr lang="en-GB" sz="1600" b="1" dirty="0" smtClean="0">
              <a:solidFill>
                <a:srgbClr val="FF0000"/>
              </a:solidFill>
            </a:endParaRPr>
          </a:p>
          <a:p>
            <a:pPr marL="358775" indent="-273050" eaLnBrk="1" hangingPunct="1">
              <a:lnSpc>
                <a:spcPct val="90000"/>
              </a:lnSpc>
              <a:buFontTx/>
              <a:buNone/>
              <a:defRPr/>
            </a:pPr>
            <a:r>
              <a:rPr lang="en-GB" sz="1600" b="1" dirty="0" smtClean="0">
                <a:solidFill>
                  <a:srgbClr val="FF0000"/>
                </a:solidFill>
              </a:rPr>
              <a:t>ENERGY SECURITY</a:t>
            </a:r>
          </a:p>
          <a:p>
            <a:pPr marL="358775" indent="-273050" eaLnBrk="1" hangingPunct="1">
              <a:lnSpc>
                <a:spcPct val="90000"/>
              </a:lnSpc>
              <a:defRPr/>
            </a:pPr>
            <a:r>
              <a:rPr lang="en-GB" sz="1600" dirty="0" smtClean="0">
                <a:solidFill>
                  <a:srgbClr val="FF0000"/>
                </a:solidFill>
              </a:rPr>
              <a:t>Reduce dependence on finite fossil and nuclear fuels</a:t>
            </a:r>
          </a:p>
          <a:p>
            <a:pPr marL="358775" indent="-273050" eaLnBrk="1" hangingPunct="1">
              <a:lnSpc>
                <a:spcPct val="90000"/>
              </a:lnSpc>
              <a:defRPr/>
            </a:pPr>
            <a:r>
              <a:rPr lang="en-GB" sz="1600" dirty="0" smtClean="0">
                <a:solidFill>
                  <a:srgbClr val="FF0000"/>
                </a:solidFill>
              </a:rPr>
              <a:t>UK 20% of energy from renewables by 2020 =&gt; ~35% renewable electricity?</a:t>
            </a:r>
          </a:p>
          <a:p>
            <a:pPr marL="358775" indent="-273050" eaLnBrk="1" hangingPunct="1">
              <a:lnSpc>
                <a:spcPct val="90000"/>
              </a:lnSpc>
              <a:defRPr/>
            </a:pPr>
            <a:r>
              <a:rPr lang="en-GB" sz="1600" dirty="0" smtClean="0">
                <a:solidFill>
                  <a:srgbClr val="FF0000"/>
                </a:solidFill>
              </a:rPr>
              <a:t>renewable transport fuels: 5% of by 2010, 10% by 2020</a:t>
            </a:r>
          </a:p>
          <a:p>
            <a:pPr eaLnBrk="1" hangingPunct="1">
              <a:buFontTx/>
              <a:buNone/>
              <a:defRPr/>
            </a:pPr>
            <a:endParaRPr lang="en-GB" sz="1600" b="1" dirty="0" smtClean="0">
              <a:solidFill>
                <a:srgbClr val="00B050"/>
              </a:solidFill>
            </a:endParaRPr>
          </a:p>
          <a:p>
            <a:pPr eaLnBrk="1" hangingPunct="1">
              <a:buFontTx/>
              <a:buNone/>
              <a:defRPr/>
            </a:pPr>
            <a:r>
              <a:rPr lang="en-GB" sz="1600" b="1" dirty="0" smtClean="0">
                <a:solidFill>
                  <a:srgbClr val="00B050"/>
                </a:solidFill>
              </a:rPr>
              <a:t>ENVIRONMENT</a:t>
            </a:r>
          </a:p>
          <a:p>
            <a:pPr eaLnBrk="1" hangingPunct="1">
              <a:buFontTx/>
              <a:buNone/>
              <a:defRPr/>
            </a:pPr>
            <a:r>
              <a:rPr lang="en-GB" sz="1600" b="1" dirty="0" smtClean="0">
                <a:solidFill>
                  <a:srgbClr val="00B050"/>
                </a:solidFill>
              </a:rPr>
              <a:t>UK</a:t>
            </a:r>
          </a:p>
          <a:p>
            <a:pPr eaLnBrk="1" hangingPunct="1">
              <a:defRPr/>
            </a:pPr>
            <a:r>
              <a:rPr lang="en-GB" sz="1600" dirty="0" smtClean="0">
                <a:solidFill>
                  <a:srgbClr val="00B050"/>
                </a:solidFill>
              </a:rPr>
              <a:t>Government targets for GHG reduction from 1990: 12-20% by 2010, ~30% by 2020, 60-80% 1990-2050, including international transport.</a:t>
            </a:r>
          </a:p>
          <a:p>
            <a:pPr eaLnBrk="1" hangingPunct="1">
              <a:defRPr/>
            </a:pPr>
            <a:r>
              <a:rPr lang="en-GB" sz="1600" b="1" u="sng" dirty="0" smtClean="0">
                <a:solidFill>
                  <a:srgbClr val="00B050"/>
                </a:solidFill>
              </a:rPr>
              <a:t>Require &gt;95% GHG reduction for climate control and global equity</a:t>
            </a:r>
          </a:p>
          <a:p>
            <a:pPr eaLnBrk="1" hangingPunct="1">
              <a:buFontTx/>
              <a:buNone/>
              <a:defRPr/>
            </a:pPr>
            <a:endParaRPr lang="en-GB" sz="1600" b="1" dirty="0" smtClean="0">
              <a:solidFill>
                <a:srgbClr val="00B050"/>
              </a:solidFill>
            </a:endParaRPr>
          </a:p>
          <a:p>
            <a:pPr eaLnBrk="1" hangingPunct="1">
              <a:buFontTx/>
              <a:buNone/>
              <a:defRPr/>
            </a:pPr>
            <a:r>
              <a:rPr lang="en-GB" sz="1600" b="1" dirty="0" smtClean="0">
                <a:solidFill>
                  <a:srgbClr val="00B050"/>
                </a:solidFill>
              </a:rPr>
              <a:t>Europe</a:t>
            </a:r>
          </a:p>
          <a:p>
            <a:pPr eaLnBrk="1" hangingPunct="1">
              <a:defRPr/>
            </a:pPr>
            <a:r>
              <a:rPr lang="en-GB" sz="1600" dirty="0" smtClean="0">
                <a:solidFill>
                  <a:srgbClr val="00B050"/>
                </a:solidFill>
              </a:rPr>
              <a:t>20/30% GHG reduction 1990-2020</a:t>
            </a:r>
            <a:endParaRPr lang="en-GB" sz="1600" dirty="0" smtClean="0"/>
          </a:p>
          <a:p>
            <a:pPr marL="358775" indent="-273050" eaLnBrk="1" hangingPunct="1">
              <a:lnSpc>
                <a:spcPct val="90000"/>
              </a:lnSpc>
              <a:buFontTx/>
              <a:buNone/>
              <a:defRPr/>
            </a:pPr>
            <a:endParaRPr lang="en-GB" sz="1600" b="1" dirty="0" smtClean="0"/>
          </a:p>
        </p:txBody>
      </p:sp>
      <p:sp>
        <p:nvSpPr>
          <p:cNvPr id="4100" name="Slide Number Placeholder 3"/>
          <p:cNvSpPr>
            <a:spLocks noGrp="1"/>
          </p:cNvSpPr>
          <p:nvPr>
            <p:ph type="sldNum" sz="quarter" idx="12"/>
          </p:nvPr>
        </p:nvSpPr>
        <p:spPr bwMode="auto">
          <a:xfrm>
            <a:off x="8072438" y="6215063"/>
            <a:ext cx="685800" cy="476250"/>
          </a:xfrm>
          <a:prstGeom prst="rect">
            <a:avLst/>
          </a:prstGeom>
          <a:noFill/>
          <a:ln>
            <a:miter lim="800000"/>
            <a:headEnd/>
            <a:tailEnd/>
          </a:ln>
        </p:spPr>
        <p:txBody>
          <a:bodyPr/>
          <a:lstStyle/>
          <a:p>
            <a:fld id="{38C6FED2-0363-4D2C-B1F7-9E2874E490CA}" type="slidenum">
              <a:rPr lang="en-GB"/>
              <a:pPr/>
              <a:t>32</a:t>
            </a:fld>
            <a:endParaRPr lang="en-GB"/>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pPr algn="ctr" eaLnBrk="1" hangingPunct="1"/>
            <a:r>
              <a:rPr lang="en-GB" sz="1800" smtClean="0"/>
              <a:t>Policy measures: physical measures and rate of change</a:t>
            </a:r>
          </a:p>
        </p:txBody>
      </p:sp>
      <p:sp>
        <p:nvSpPr>
          <p:cNvPr id="31748" name="Rectangle 3"/>
          <p:cNvSpPr>
            <a:spLocks noGrp="1" noChangeArrowheads="1"/>
          </p:cNvSpPr>
          <p:nvPr>
            <p:ph idx="1"/>
          </p:nvPr>
        </p:nvSpPr>
        <p:spPr/>
        <p:txBody>
          <a:bodyPr/>
          <a:lstStyle/>
          <a:p>
            <a:pPr eaLnBrk="1" hangingPunct="1">
              <a:buFontTx/>
              <a:buNone/>
            </a:pPr>
            <a:r>
              <a:rPr lang="en-GB" sz="1600" dirty="0" smtClean="0"/>
              <a:t>Size of effect, rate of effect and cost</a:t>
            </a:r>
          </a:p>
          <a:p>
            <a:pPr eaLnBrk="1" hangingPunct="1">
              <a:buFontTx/>
              <a:buNone/>
            </a:pPr>
            <a:endParaRPr lang="en-GB" sz="1600" dirty="0" smtClean="0"/>
          </a:p>
        </p:txBody>
      </p:sp>
      <p:sp>
        <p:nvSpPr>
          <p:cNvPr id="31746" name="Slide Number Placeholder 6"/>
          <p:cNvSpPr>
            <a:spLocks noGrp="1"/>
          </p:cNvSpPr>
          <p:nvPr>
            <p:ph type="sldNum" sz="quarter" idx="12"/>
          </p:nvPr>
        </p:nvSpPr>
        <p:spPr bwMode="auto">
          <a:prstGeom prst="rect">
            <a:avLst/>
          </a:prstGeom>
          <a:noFill/>
          <a:ln>
            <a:miter lim="800000"/>
            <a:headEnd/>
            <a:tailEnd/>
          </a:ln>
        </p:spPr>
        <p:txBody>
          <a:bodyPr/>
          <a:lstStyle/>
          <a:p>
            <a:pPr algn="r"/>
            <a:fld id="{55DD3E46-AE78-4B8D-A599-6BED50198523}" type="slidenum">
              <a:rPr lang="en-GB"/>
              <a:pPr algn="r"/>
              <a:t>33</a:t>
            </a:fld>
            <a:endParaRPr lang="en-GB"/>
          </a:p>
        </p:txBody>
      </p:sp>
      <p:pic>
        <p:nvPicPr>
          <p:cNvPr id="31749" name="Picture 7"/>
          <p:cNvPicPr>
            <a:picLocks noChangeAspect="1" noChangeArrowheads="1"/>
          </p:cNvPicPr>
          <p:nvPr/>
        </p:nvPicPr>
        <p:blipFill>
          <a:blip r:embed="rId3" cstate="print"/>
          <a:srcRect/>
          <a:stretch>
            <a:fillRect/>
          </a:stretch>
        </p:blipFill>
        <p:spPr bwMode="auto">
          <a:xfrm>
            <a:off x="642938" y="1571625"/>
            <a:ext cx="8231187" cy="4786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title"/>
          </p:nvPr>
        </p:nvSpPr>
        <p:spPr>
          <a:xfrm>
            <a:off x="685800" y="533400"/>
            <a:ext cx="7772400" cy="1143000"/>
          </a:xfrm>
        </p:spPr>
        <p:txBody>
          <a:bodyPr/>
          <a:lstStyle/>
          <a:p>
            <a:r>
              <a:rPr lang="en-US" smtClean="0"/>
              <a:t>Auto-Oil programmes: objectives and scope</a:t>
            </a:r>
            <a:br>
              <a:rPr lang="en-US" smtClean="0"/>
            </a:br>
            <a:endParaRPr lang="en-US" smtClean="0"/>
          </a:p>
        </p:txBody>
      </p:sp>
      <p:sp>
        <p:nvSpPr>
          <p:cNvPr id="4" name="Slide Number Placeholder 5"/>
          <p:cNvSpPr>
            <a:spLocks noGrp="1"/>
          </p:cNvSpPr>
          <p:nvPr>
            <p:ph type="sldNum" sz="quarter" idx="12"/>
          </p:nvPr>
        </p:nvSpPr>
        <p:spPr bwMode="auto">
          <a:prstGeom prst="rect">
            <a:avLst/>
          </a:prstGeom>
          <a:noFill/>
          <a:ln>
            <a:miter lim="800000"/>
            <a:headEnd/>
            <a:tailEnd/>
          </a:ln>
        </p:spPr>
        <p:txBody>
          <a:bodyPr/>
          <a:lstStyle/>
          <a:p>
            <a:fld id="{CC5C5DE7-60F8-4D6C-974E-DA94124CDC56}" type="slidenum">
              <a:rPr lang="en-US"/>
              <a:pPr/>
              <a:t>34</a:t>
            </a:fld>
            <a:endParaRPr lang="en-US" dirty="0"/>
          </a:p>
        </p:txBody>
      </p:sp>
      <p:sp>
        <p:nvSpPr>
          <p:cNvPr id="46082" name="Rectangle 2"/>
          <p:cNvSpPr>
            <a:spLocks noGrp="1" noChangeArrowheads="1"/>
          </p:cNvSpPr>
          <p:nvPr>
            <p:ph type="body" idx="4294967295"/>
          </p:nvPr>
        </p:nvSpPr>
        <p:spPr>
          <a:xfrm>
            <a:off x="1598613" y="1371600"/>
            <a:ext cx="7545387" cy="4343400"/>
          </a:xfrm>
          <a:noFill/>
        </p:spPr>
        <p:txBody>
          <a:bodyPr lIns="90488" tIns="44450" rIns="90488" bIns="44450"/>
          <a:lstStyle/>
          <a:p>
            <a:pPr marL="571500" indent="-571500">
              <a:lnSpc>
                <a:spcPct val="120000"/>
              </a:lnSpc>
              <a:buFontTx/>
              <a:buNone/>
            </a:pPr>
            <a:r>
              <a:rPr lang="en-GB" sz="1600" b="1" dirty="0" smtClean="0">
                <a:solidFill>
                  <a:srgbClr val="FF3300"/>
                </a:solidFill>
              </a:rPr>
              <a:t>Objectives</a:t>
            </a:r>
            <a:endParaRPr lang="en-GB" sz="1600" dirty="0" smtClean="0">
              <a:solidFill>
                <a:srgbClr val="FF3300"/>
              </a:solidFill>
            </a:endParaRPr>
          </a:p>
          <a:p>
            <a:pPr marL="571500" indent="-571500">
              <a:lnSpc>
                <a:spcPct val="120000"/>
              </a:lnSpc>
            </a:pPr>
            <a:r>
              <a:rPr lang="en-GB" sz="1400" dirty="0" smtClean="0">
                <a:latin typeface="Arial" pitchFamily="34" charset="0"/>
              </a:rPr>
              <a:t>To develop strategy to meet air quality standards across EU at least cost</a:t>
            </a:r>
          </a:p>
          <a:p>
            <a:pPr marL="571500" indent="-571500">
              <a:lnSpc>
                <a:spcPct val="120000"/>
              </a:lnSpc>
            </a:pPr>
            <a:r>
              <a:rPr lang="en-GB" sz="1400" dirty="0" smtClean="0">
                <a:latin typeface="Arial" pitchFamily="34" charset="0"/>
              </a:rPr>
              <a:t>Focus on air quality standards in 2010, but period to 2020 to be considered </a:t>
            </a:r>
          </a:p>
          <a:p>
            <a:pPr marL="571500" indent="-571500">
              <a:lnSpc>
                <a:spcPct val="120000"/>
              </a:lnSpc>
            </a:pPr>
            <a:r>
              <a:rPr lang="en-GB" sz="1400" dirty="0" smtClean="0">
                <a:latin typeface="Arial" pitchFamily="34" charset="0"/>
              </a:rPr>
              <a:t>Strategy least cost, but also practicable in wider economic, social and political terms</a:t>
            </a:r>
          </a:p>
          <a:p>
            <a:pPr marL="571500" indent="-571500">
              <a:lnSpc>
                <a:spcPct val="120000"/>
              </a:lnSpc>
            </a:pPr>
            <a:r>
              <a:rPr lang="en-GB" sz="1400" dirty="0" smtClean="0">
                <a:latin typeface="Arial" pitchFamily="34" charset="0"/>
              </a:rPr>
              <a:t>Strategy consistent with other environmental objectives</a:t>
            </a:r>
            <a:r>
              <a:rPr lang="en-GB" sz="1400" dirty="0" smtClean="0"/>
              <a:t> </a:t>
            </a:r>
          </a:p>
          <a:p>
            <a:pPr marL="571500" indent="-571500">
              <a:lnSpc>
                <a:spcPct val="120000"/>
              </a:lnSpc>
              <a:buFontTx/>
              <a:buNone/>
            </a:pPr>
            <a:endParaRPr lang="en-GB" sz="1400" dirty="0" smtClean="0"/>
          </a:p>
          <a:p>
            <a:pPr marL="571500" indent="-571500">
              <a:lnSpc>
                <a:spcPct val="120000"/>
              </a:lnSpc>
              <a:buFontTx/>
              <a:buNone/>
            </a:pPr>
            <a:r>
              <a:rPr lang="en-GB" sz="1800" b="1" dirty="0" smtClean="0">
                <a:solidFill>
                  <a:srgbClr val="009900"/>
                </a:solidFill>
              </a:rPr>
              <a:t>Scope</a:t>
            </a:r>
            <a:endParaRPr lang="en-GB" sz="1800" dirty="0" smtClean="0"/>
          </a:p>
          <a:p>
            <a:pPr marL="571500" indent="-571500">
              <a:lnSpc>
                <a:spcPct val="120000"/>
              </a:lnSpc>
            </a:pPr>
            <a:r>
              <a:rPr lang="en-GB" sz="1400" dirty="0" smtClean="0">
                <a:latin typeface="Arial" pitchFamily="34" charset="0"/>
              </a:rPr>
              <a:t>Pollutants - NOx, CO, VOCs, PM, benzene, ozone, (SO2, CO2) </a:t>
            </a:r>
          </a:p>
          <a:p>
            <a:pPr marL="571500" indent="-571500">
              <a:lnSpc>
                <a:spcPct val="120000"/>
              </a:lnSpc>
            </a:pPr>
            <a:r>
              <a:rPr lang="en-GB" sz="1400" dirty="0" smtClean="0">
                <a:latin typeface="Arial" pitchFamily="34" charset="0"/>
              </a:rPr>
              <a:t>All 15 EU countries</a:t>
            </a:r>
          </a:p>
          <a:p>
            <a:pPr marL="571500" indent="-571500">
              <a:lnSpc>
                <a:spcPct val="120000"/>
              </a:lnSpc>
            </a:pPr>
            <a:r>
              <a:rPr lang="en-GB" sz="1400" dirty="0" smtClean="0">
                <a:latin typeface="Arial" pitchFamily="34" charset="0"/>
              </a:rPr>
              <a:t>Pollution emission from transport and stationary sectors to be considered</a:t>
            </a:r>
          </a:p>
          <a:p>
            <a:pPr marL="571500" indent="-571500">
              <a:lnSpc>
                <a:spcPct val="120000"/>
              </a:lnSpc>
            </a:pPr>
            <a:r>
              <a:rPr lang="en-GB" sz="1400" dirty="0" smtClean="0">
                <a:latin typeface="Arial" pitchFamily="34" charset="0"/>
              </a:rPr>
              <a:t>All emission control instruments and measures for transport to be considered</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GB" smtClean="0"/>
              <a:t>Auto-Oil I - Structure</a:t>
            </a:r>
          </a:p>
        </p:txBody>
      </p:sp>
      <p:pic>
        <p:nvPicPr>
          <p:cNvPr id="35843" name="Picture 3"/>
          <p:cNvPicPr>
            <a:picLocks noGrp="1" noChangeAspect="1" noChangeArrowheads="1"/>
          </p:cNvPicPr>
          <p:nvPr>
            <p:ph idx="1"/>
          </p:nvPr>
        </p:nvPicPr>
        <p:blipFill>
          <a:blip r:embed="rId3" cstate="print"/>
          <a:srcRect/>
          <a:stretch>
            <a:fillRect/>
          </a:stretch>
        </p:blipFill>
        <p:spPr>
          <a:xfrm>
            <a:off x="1142976" y="1071546"/>
            <a:ext cx="6313078" cy="5321318"/>
          </a:xfr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027"/>
          <p:cNvSpPr>
            <a:spLocks noGrp="1" noChangeArrowheads="1"/>
          </p:cNvSpPr>
          <p:nvPr>
            <p:ph type="title"/>
          </p:nvPr>
        </p:nvSpPr>
        <p:spPr>
          <a:xfrm>
            <a:off x="428596" y="714356"/>
            <a:ext cx="8229600" cy="522271"/>
          </a:xfrm>
        </p:spPr>
        <p:txBody>
          <a:bodyPr/>
          <a:lstStyle/>
          <a:p>
            <a:r>
              <a:rPr lang="en-US" sz="2800" dirty="0" smtClean="0"/>
              <a:t>Possible objectives, constraints and implications</a:t>
            </a:r>
            <a:endParaRPr lang="en-US" dirty="0" smtClean="0"/>
          </a:p>
        </p:txBody>
      </p:sp>
      <p:sp>
        <p:nvSpPr>
          <p:cNvPr id="47106" name="Rectangle 1026"/>
          <p:cNvSpPr>
            <a:spLocks noGrp="1" noChangeArrowheads="1"/>
          </p:cNvSpPr>
          <p:nvPr>
            <p:ph idx="1"/>
          </p:nvPr>
        </p:nvSpPr>
        <p:spPr>
          <a:xfrm>
            <a:off x="685800" y="1524000"/>
            <a:ext cx="7772400" cy="4648200"/>
          </a:xfrm>
        </p:spPr>
        <p:txBody>
          <a:bodyPr/>
          <a:lstStyle/>
          <a:p>
            <a:pPr>
              <a:lnSpc>
                <a:spcPct val="96000"/>
              </a:lnSpc>
              <a:buFontTx/>
              <a:buNone/>
            </a:pPr>
            <a:r>
              <a:rPr lang="en-GB" sz="1400" b="1" smtClean="0">
                <a:solidFill>
                  <a:srgbClr val="336633"/>
                </a:solidFill>
              </a:rPr>
              <a:t>A. Minimise the Present Value of abatement costs so as to meet physical environmental targets</a:t>
            </a:r>
            <a:endParaRPr lang="en-GB" sz="1400" b="1" u="sng" smtClean="0">
              <a:solidFill>
                <a:srgbClr val="336633"/>
              </a:solidFill>
            </a:endParaRPr>
          </a:p>
          <a:p>
            <a:pPr>
              <a:lnSpc>
                <a:spcPct val="96000"/>
              </a:lnSpc>
              <a:spcAft>
                <a:spcPts val="1200"/>
              </a:spcAft>
              <a:buFontTx/>
              <a:buNone/>
            </a:pPr>
            <a:r>
              <a:rPr lang="en-GB" sz="1400" b="1" smtClean="0">
                <a:solidFill>
                  <a:srgbClr val="336633"/>
                </a:solidFill>
              </a:rPr>
              <a:t>	(Objective used in Auto-Oil programmes 1 and 2)</a:t>
            </a:r>
            <a:endParaRPr lang="en-GB" sz="800" b="1" u="sng" smtClean="0"/>
          </a:p>
          <a:p>
            <a:pPr>
              <a:lnSpc>
                <a:spcPct val="96000"/>
              </a:lnSpc>
              <a:spcAft>
                <a:spcPts val="600"/>
              </a:spcAft>
            </a:pPr>
            <a:r>
              <a:rPr lang="en-GB" sz="1000" smtClean="0"/>
              <a:t>Ensures environmental targets will be met</a:t>
            </a:r>
          </a:p>
          <a:p>
            <a:pPr>
              <a:lnSpc>
                <a:spcPct val="96000"/>
              </a:lnSpc>
              <a:spcAft>
                <a:spcPts val="600"/>
              </a:spcAft>
            </a:pPr>
            <a:r>
              <a:rPr lang="en-GB" sz="1000" smtClean="0"/>
              <a:t>Gives no value to overshoot of targets</a:t>
            </a:r>
          </a:p>
          <a:p>
            <a:pPr>
              <a:lnSpc>
                <a:spcPct val="96000"/>
              </a:lnSpc>
              <a:spcAft>
                <a:spcPts val="2000"/>
              </a:spcAft>
            </a:pPr>
            <a:r>
              <a:rPr lang="en-GB" sz="1000" smtClean="0"/>
              <a:t>Does not require impact weighting</a:t>
            </a:r>
            <a:endParaRPr lang="en-GB" sz="800" smtClean="0"/>
          </a:p>
          <a:p>
            <a:pPr>
              <a:lnSpc>
                <a:spcPct val="96000"/>
              </a:lnSpc>
              <a:spcAft>
                <a:spcPts val="1200"/>
              </a:spcAft>
              <a:buFontTx/>
              <a:buNone/>
            </a:pPr>
            <a:r>
              <a:rPr lang="en-GB" sz="1200" b="1" smtClean="0">
                <a:solidFill>
                  <a:srgbClr val="336633"/>
                </a:solidFill>
              </a:rPr>
              <a:t>B. Minimise Discounted Cost/Impact ratio (whilst meeting physical environmental targets?)</a:t>
            </a:r>
            <a:endParaRPr lang="en-GB" sz="800" b="1" u="sng" smtClean="0"/>
          </a:p>
          <a:p>
            <a:pPr>
              <a:spcAft>
                <a:spcPts val="600"/>
              </a:spcAft>
            </a:pPr>
            <a:r>
              <a:rPr lang="en-GB" sz="1000" smtClean="0"/>
              <a:t>Ensures environmental targets will be met</a:t>
            </a:r>
          </a:p>
          <a:p>
            <a:pPr>
              <a:spcAft>
                <a:spcPts val="600"/>
              </a:spcAft>
            </a:pPr>
            <a:r>
              <a:rPr lang="en-GB" sz="1000" smtClean="0"/>
              <a:t>Gives more weight to short term impact reduction</a:t>
            </a:r>
          </a:p>
          <a:p>
            <a:pPr>
              <a:spcAft>
                <a:spcPts val="2000"/>
              </a:spcAft>
            </a:pPr>
            <a:r>
              <a:rPr lang="en-GB" sz="1000" smtClean="0"/>
              <a:t>Requires impact weighting</a:t>
            </a:r>
            <a:endParaRPr lang="en-GB" sz="800" smtClean="0"/>
          </a:p>
          <a:p>
            <a:pPr>
              <a:lnSpc>
                <a:spcPct val="96000"/>
              </a:lnSpc>
              <a:spcAft>
                <a:spcPts val="1200"/>
              </a:spcAft>
              <a:buFontTx/>
              <a:buNone/>
            </a:pPr>
            <a:r>
              <a:rPr lang="en-GB" sz="1200" b="1" smtClean="0">
                <a:solidFill>
                  <a:srgbClr val="336633"/>
                </a:solidFill>
              </a:rPr>
              <a:t>C. Minimise the Net Present Value of costs due to damage and those due to abatement</a:t>
            </a:r>
            <a:endParaRPr lang="en-GB" sz="800" b="1" u="sng" smtClean="0"/>
          </a:p>
          <a:p>
            <a:pPr>
              <a:spcAft>
                <a:spcPts val="600"/>
              </a:spcAft>
            </a:pPr>
            <a:r>
              <a:rPr lang="en-GB" sz="1000" smtClean="0"/>
              <a:t>This is a CBA and requires an assessment of the benefits of reducing environmental impacts</a:t>
            </a:r>
          </a:p>
          <a:p>
            <a:pPr>
              <a:spcAft>
                <a:spcPts val="600"/>
              </a:spcAft>
            </a:pPr>
            <a:r>
              <a:rPr lang="en-GB" sz="1000" smtClean="0"/>
              <a:t>Requires a full analysis of the social costs of pollution</a:t>
            </a:r>
          </a:p>
          <a:p>
            <a:pPr>
              <a:spcAft>
                <a:spcPts val="600"/>
              </a:spcAft>
            </a:pPr>
            <a:r>
              <a:rPr lang="en-GB" sz="1000" smtClean="0"/>
              <a:t>Will give more weight to short term costs</a:t>
            </a:r>
          </a:p>
          <a:p>
            <a:pPr>
              <a:spcAft>
                <a:spcPts val="600"/>
              </a:spcAft>
            </a:pPr>
            <a:r>
              <a:rPr lang="en-GB" sz="1000" smtClean="0"/>
              <a:t>Does not guarantee that physical environmental targets will be met, may lead to over or under ‘achievement’ </a:t>
            </a:r>
          </a:p>
          <a:p>
            <a:pPr>
              <a:spcAft>
                <a:spcPts val="1200"/>
              </a:spcAft>
            </a:pPr>
            <a:r>
              <a:rPr lang="en-GB" sz="1000" smtClean="0"/>
              <a:t>Does not require impact weighting</a:t>
            </a:r>
          </a:p>
        </p:txBody>
      </p:sp>
      <p:sp>
        <p:nvSpPr>
          <p:cNvPr id="4" name="Slide Number Placeholder 5"/>
          <p:cNvSpPr>
            <a:spLocks noGrp="1"/>
          </p:cNvSpPr>
          <p:nvPr>
            <p:ph type="sldNum" sz="quarter" idx="12"/>
          </p:nvPr>
        </p:nvSpPr>
        <p:spPr bwMode="auto">
          <a:prstGeom prst="rect">
            <a:avLst/>
          </a:prstGeom>
          <a:noFill/>
          <a:ln>
            <a:miter lim="800000"/>
            <a:headEnd/>
            <a:tailEnd/>
          </a:ln>
        </p:spPr>
        <p:txBody>
          <a:bodyPr/>
          <a:lstStyle/>
          <a:p>
            <a:fld id="{CC5C5DE7-60F8-4D6C-974E-DA94124CDC56}" type="slidenum">
              <a:rPr lang="en-US"/>
              <a:pPr/>
              <a:t>36</a:t>
            </a:fld>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3" cstate="print"/>
          <a:srcRect/>
          <a:stretch>
            <a:fillRect/>
          </a:stretch>
        </p:blipFill>
        <p:spPr bwMode="auto">
          <a:xfrm>
            <a:off x="1219200" y="1828800"/>
            <a:ext cx="6257925" cy="3724275"/>
          </a:xfrm>
          <a:prstGeom prst="rect">
            <a:avLst/>
          </a:prstGeom>
          <a:noFill/>
          <a:ln w="12700">
            <a:noFill/>
            <a:miter lim="800000"/>
            <a:headEnd type="none" w="sm" len="sm"/>
            <a:tailEnd type="none" w="sm" len="sm"/>
          </a:ln>
        </p:spPr>
      </p:pic>
      <p:sp>
        <p:nvSpPr>
          <p:cNvPr id="45059" name="Rectangle 3"/>
          <p:cNvSpPr>
            <a:spLocks noGrp="1" noChangeArrowheads="1"/>
          </p:cNvSpPr>
          <p:nvPr>
            <p:ph type="title"/>
          </p:nvPr>
        </p:nvSpPr>
        <p:spPr>
          <a:xfrm>
            <a:off x="685800" y="533400"/>
            <a:ext cx="7772400" cy="1143000"/>
          </a:xfrm>
        </p:spPr>
        <p:txBody>
          <a:bodyPr/>
          <a:lstStyle/>
          <a:p>
            <a:r>
              <a:rPr lang="en-GB" smtClean="0"/>
              <a:t>Analytic schema : physical process and costs</a:t>
            </a:r>
          </a:p>
        </p:txBody>
      </p:sp>
      <p:sp>
        <p:nvSpPr>
          <p:cNvPr id="4" name="Slide Number Placeholder 5"/>
          <p:cNvSpPr>
            <a:spLocks noGrp="1"/>
          </p:cNvSpPr>
          <p:nvPr>
            <p:ph type="sldNum" sz="quarter" idx="12"/>
          </p:nvPr>
        </p:nvSpPr>
        <p:spPr bwMode="auto">
          <a:prstGeom prst="rect">
            <a:avLst/>
          </a:prstGeom>
          <a:noFill/>
          <a:ln>
            <a:miter lim="800000"/>
            <a:headEnd/>
            <a:tailEnd/>
          </a:ln>
        </p:spPr>
        <p:txBody>
          <a:bodyPr/>
          <a:lstStyle/>
          <a:p>
            <a:fld id="{CC5C5DE7-60F8-4D6C-974E-DA94124CDC56}" type="slidenum">
              <a:rPr lang="en-US"/>
              <a:pPr/>
              <a:t>37</a:t>
            </a:fld>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txBox="1">
            <a:spLocks noChangeArrowheads="1"/>
          </p:cNvSpPr>
          <p:nvPr/>
        </p:nvSpPr>
        <p:spPr bwMode="auto">
          <a:xfrm>
            <a:off x="428625" y="1285875"/>
            <a:ext cx="8572500" cy="5072063"/>
          </a:xfrm>
          <a:prstGeom prst="rect">
            <a:avLst/>
          </a:prstGeom>
          <a:solidFill>
            <a:schemeClr val="bg1"/>
          </a:solidFill>
          <a:ln w="9525">
            <a:noFill/>
            <a:miter lim="800000"/>
            <a:headEnd/>
            <a:tailEnd/>
          </a:ln>
        </p:spPr>
        <p:txBody>
          <a:bodyPr/>
          <a:lstStyle/>
          <a:p>
            <a:pPr marL="342900" indent="-342900">
              <a:spcBef>
                <a:spcPct val="20000"/>
              </a:spcBef>
            </a:pPr>
            <a:r>
              <a:rPr lang="en-US" sz="1200"/>
              <a:t>Outdoor pollution concentrations vary spatiotemporally, and so affect exposure and indoor concentrations.</a:t>
            </a:r>
          </a:p>
          <a:p>
            <a:pPr marL="342900" indent="-342900">
              <a:spcBef>
                <a:spcPct val="20000"/>
              </a:spcBef>
            </a:pPr>
            <a:r>
              <a:rPr lang="en-US" sz="1200"/>
              <a:t>Graphs illustrate emissions and concentrations at different times across a city cross-section. </a:t>
            </a:r>
          </a:p>
          <a:p>
            <a:pPr marL="342900" indent="-342900">
              <a:spcBef>
                <a:spcPct val="20000"/>
              </a:spcBef>
            </a:pPr>
            <a:r>
              <a:rPr lang="en-GB" sz="1200"/>
              <a:t>			</a:t>
            </a:r>
            <a:r>
              <a:rPr lang="en-GB">
                <a:solidFill>
                  <a:srgbClr val="FF0000"/>
                </a:solidFill>
              </a:rPr>
              <a:t>3 am				6 pm</a:t>
            </a:r>
          </a:p>
          <a:p>
            <a:pPr marL="342900" indent="-342900">
              <a:spcBef>
                <a:spcPct val="20000"/>
              </a:spcBef>
            </a:pPr>
            <a:endParaRPr lang="en-GB" sz="1200" b="1"/>
          </a:p>
          <a:p>
            <a:pPr marL="342900" indent="-342900">
              <a:spcBef>
                <a:spcPct val="20000"/>
              </a:spcBef>
            </a:pPr>
            <a:endParaRPr lang="en-GB" sz="1200" b="1"/>
          </a:p>
        </p:txBody>
      </p:sp>
      <p:sp>
        <p:nvSpPr>
          <p:cNvPr id="65539" name="Rectangle 2"/>
          <p:cNvSpPr>
            <a:spLocks noGrp="1" noChangeArrowheads="1"/>
          </p:cNvSpPr>
          <p:nvPr>
            <p:ph type="title"/>
          </p:nvPr>
        </p:nvSpPr>
        <p:spPr>
          <a:xfrm>
            <a:off x="333375" y="592138"/>
            <a:ext cx="8229600" cy="665162"/>
          </a:xfrm>
        </p:spPr>
        <p:txBody>
          <a:bodyPr/>
          <a:lstStyle/>
          <a:p>
            <a:pPr eaLnBrk="1" hangingPunct="1"/>
            <a:r>
              <a:rPr lang="en-GB" smtClean="0"/>
              <a:t>Outdoor pollution concentration</a:t>
            </a:r>
          </a:p>
        </p:txBody>
      </p:sp>
      <p:sp>
        <p:nvSpPr>
          <p:cNvPr id="65540" name="Slide Number Placeholder 3"/>
          <p:cNvSpPr>
            <a:spLocks noGrp="1"/>
          </p:cNvSpPr>
          <p:nvPr>
            <p:ph type="sldNum" sz="quarter" idx="12"/>
          </p:nvPr>
        </p:nvSpPr>
        <p:spPr bwMode="auto">
          <a:xfrm>
            <a:off x="8072438" y="6215063"/>
            <a:ext cx="685800" cy="476250"/>
          </a:xfrm>
          <a:prstGeom prst="rect">
            <a:avLst/>
          </a:prstGeom>
          <a:noFill/>
          <a:ln>
            <a:miter lim="800000"/>
            <a:headEnd/>
            <a:tailEnd/>
          </a:ln>
        </p:spPr>
        <p:txBody>
          <a:bodyPr/>
          <a:lstStyle/>
          <a:p>
            <a:fld id="{00526845-A757-4B8D-928A-49BCC7EC5D8E}" type="slidenum">
              <a:rPr lang="en-GB"/>
              <a:pPr/>
              <a:t>38</a:t>
            </a:fld>
            <a:endParaRPr lang="en-GB"/>
          </a:p>
        </p:txBody>
      </p:sp>
      <p:sp>
        <p:nvSpPr>
          <p:cNvPr id="65541" name="Rectangle 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65542" name="Rectangle 4"/>
          <p:cNvSpPr>
            <a:spLocks noChangeArrowheads="1"/>
          </p:cNvSpPr>
          <p:nvPr/>
        </p:nvSpPr>
        <p:spPr bwMode="auto">
          <a:xfrm>
            <a:off x="0" y="3552825"/>
            <a:ext cx="9144000" cy="0"/>
          </a:xfrm>
          <a:prstGeom prst="rect">
            <a:avLst/>
          </a:prstGeom>
          <a:noFill/>
          <a:ln w="9525">
            <a:noFill/>
            <a:miter lim="800000"/>
            <a:headEnd/>
            <a:tailEnd/>
          </a:ln>
        </p:spPr>
        <p:txBody>
          <a:bodyPr wrap="none" anchor="ctr">
            <a:spAutoFit/>
          </a:bodyPr>
          <a:lstStyle/>
          <a:p>
            <a:pPr eaLnBrk="0" hangingPunct="0"/>
            <a:r>
              <a:rPr lang="en-GB" sz="1200">
                <a:ea typeface="Times New Roman" pitchFamily="18" charset="0"/>
                <a:cs typeface="Courier New" pitchFamily="49" charset="0"/>
              </a:rPr>
              <a:t> </a:t>
            </a:r>
            <a:endParaRPr lang="en-GB">
              <a:ea typeface="Times New Roman" pitchFamily="18" charset="0"/>
              <a:cs typeface="Courier New" pitchFamily="49" charset="0"/>
            </a:endParaRPr>
          </a:p>
        </p:txBody>
      </p:sp>
      <p:pic>
        <p:nvPicPr>
          <p:cNvPr id="65543" name="Picture 11"/>
          <p:cNvPicPr>
            <a:picLocks noChangeAspect="1" noChangeArrowheads="1"/>
          </p:cNvPicPr>
          <p:nvPr/>
        </p:nvPicPr>
        <p:blipFill>
          <a:blip r:embed="rId3" cstate="print"/>
          <a:srcRect/>
          <a:stretch>
            <a:fillRect/>
          </a:stretch>
        </p:blipFill>
        <p:spPr bwMode="auto">
          <a:xfrm>
            <a:off x="571500" y="2000250"/>
            <a:ext cx="3992563" cy="4427538"/>
          </a:xfrm>
          <a:prstGeom prst="rect">
            <a:avLst/>
          </a:prstGeom>
          <a:noFill/>
          <a:ln w="9525">
            <a:noFill/>
            <a:miter lim="800000"/>
            <a:headEnd/>
            <a:tailEnd/>
          </a:ln>
        </p:spPr>
      </p:pic>
      <p:pic>
        <p:nvPicPr>
          <p:cNvPr id="65544" name="Picture 13"/>
          <p:cNvPicPr>
            <a:picLocks noChangeAspect="1" noChangeArrowheads="1"/>
          </p:cNvPicPr>
          <p:nvPr/>
        </p:nvPicPr>
        <p:blipFill>
          <a:blip r:embed="rId4" cstate="print"/>
          <a:srcRect/>
          <a:stretch>
            <a:fillRect/>
          </a:stretch>
        </p:blipFill>
        <p:spPr bwMode="auto">
          <a:xfrm>
            <a:off x="4714875" y="2000250"/>
            <a:ext cx="3933825" cy="4362450"/>
          </a:xfrm>
          <a:prstGeom prst="rect">
            <a:avLst/>
          </a:prstGeom>
          <a:noFill/>
          <a:ln w="9525">
            <a:noFill/>
            <a:miter lim="800000"/>
            <a:headEnd/>
            <a:tailEnd/>
          </a:ln>
        </p:spPr>
      </p:pic>
    </p:spTree>
    <p:extLst>
      <p:ext uri="{BB962C8B-B14F-4D97-AF65-F5344CB8AC3E}">
        <p14:creationId xmlns:p14="http://schemas.microsoft.com/office/powerpoint/2010/main" val="31572880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a:xfrm>
            <a:off x="539750" y="549275"/>
            <a:ext cx="7532712" cy="422275"/>
          </a:xfrm>
        </p:spPr>
        <p:txBody>
          <a:bodyPr/>
          <a:lstStyle/>
          <a:p>
            <a:r>
              <a:rPr lang="en-GB" dirty="0"/>
              <a:t>Technical basis: </a:t>
            </a:r>
            <a:r>
              <a:rPr lang="en-GB" dirty="0">
                <a:solidFill>
                  <a:srgbClr val="3AAE4B"/>
                </a:solidFill>
              </a:rPr>
              <a:t>SEEScen</a:t>
            </a:r>
            <a:r>
              <a:rPr lang="en-GB" dirty="0"/>
              <a:t>: Society, Energy, Environment Scenario model</a:t>
            </a:r>
          </a:p>
        </p:txBody>
      </p:sp>
      <p:sp>
        <p:nvSpPr>
          <p:cNvPr id="239619" name="Rectangle 3"/>
          <p:cNvSpPr>
            <a:spLocks noGrp="1" noChangeArrowheads="1"/>
          </p:cNvSpPr>
          <p:nvPr>
            <p:ph idx="1"/>
          </p:nvPr>
        </p:nvSpPr>
        <p:spPr>
          <a:xfrm>
            <a:off x="468313" y="1196975"/>
            <a:ext cx="2808287" cy="4978400"/>
          </a:xfrm>
        </p:spPr>
        <p:txBody>
          <a:bodyPr/>
          <a:lstStyle/>
          <a:p>
            <a:pPr>
              <a:buFontTx/>
              <a:buNone/>
            </a:pPr>
            <a:r>
              <a:rPr lang="en-GB" sz="1200" b="1">
                <a:solidFill>
                  <a:srgbClr val="3AAE4B"/>
                </a:solidFill>
              </a:rPr>
              <a:t>SEEScen</a:t>
            </a:r>
            <a:r>
              <a:rPr lang="en-GB" sz="1200"/>
              <a:t> is applicable to any large country having IEA energy statistics</a:t>
            </a:r>
          </a:p>
          <a:p>
            <a:pPr>
              <a:buFontTx/>
              <a:buNone/>
            </a:pPr>
            <a:r>
              <a:rPr lang="en-GB" sz="1200" b="1">
                <a:solidFill>
                  <a:srgbClr val="3AAE4B"/>
                </a:solidFill>
              </a:rPr>
              <a:t>SEEScen</a:t>
            </a:r>
            <a:r>
              <a:rPr lang="en-GB" sz="1200"/>
              <a:t> calculates energy flows in the demand and supply sectors, and the microeconomic costs of demand management and energy conversion technologies and fuels</a:t>
            </a:r>
          </a:p>
          <a:p>
            <a:pPr>
              <a:buFontTx/>
              <a:buNone/>
            </a:pPr>
            <a:r>
              <a:rPr lang="en-GB" sz="1200" b="1">
                <a:solidFill>
                  <a:srgbClr val="3AAE4B"/>
                </a:solidFill>
              </a:rPr>
              <a:t>SEEScen</a:t>
            </a:r>
            <a:r>
              <a:rPr lang="en-GB" sz="1200"/>
              <a:t> is a national energy model that does not address detailed issues in any demand or supply sector.</a:t>
            </a:r>
          </a:p>
          <a:p>
            <a:pPr>
              <a:buFontTx/>
              <a:buNone/>
            </a:pPr>
            <a:endParaRPr lang="en-GB" sz="1200"/>
          </a:p>
          <a:p>
            <a:pPr>
              <a:buFontTx/>
              <a:buNone/>
            </a:pPr>
            <a:r>
              <a:rPr lang="en-GB" sz="1200" b="1"/>
              <a:t>Method</a:t>
            </a:r>
          </a:p>
          <a:p>
            <a:r>
              <a:rPr lang="en-GB" sz="1200"/>
              <a:t>Simulates system over years, or hours given assumptions about the four classes of policy option</a:t>
            </a:r>
          </a:p>
          <a:p>
            <a:r>
              <a:rPr lang="en-GB" sz="1200"/>
              <a:t>Optimisation under development</a:t>
            </a:r>
          </a:p>
          <a:p>
            <a:endParaRPr lang="en-GB" sz="1200"/>
          </a:p>
          <a:p>
            <a:endParaRPr lang="en-GB" sz="1200"/>
          </a:p>
          <a:p>
            <a:endParaRPr lang="en-GB" sz="1200"/>
          </a:p>
        </p:txBody>
      </p:sp>
      <p:sp>
        <p:nvSpPr>
          <p:cNvPr id="5" name="Slide Number Placeholder 5"/>
          <p:cNvSpPr>
            <a:spLocks noGrp="1"/>
          </p:cNvSpPr>
          <p:nvPr>
            <p:ph type="sldNum" sz="quarter" idx="12"/>
          </p:nvPr>
        </p:nvSpPr>
        <p:spPr bwMode="auto">
          <a:prstGeom prst="rect">
            <a:avLst/>
          </a:prstGeom>
          <a:noFill/>
          <a:ln>
            <a:miter lim="800000"/>
            <a:headEnd/>
            <a:tailEnd/>
          </a:ln>
        </p:spPr>
        <p:txBody>
          <a:bodyPr/>
          <a:lstStyle/>
          <a:p>
            <a:fld id="{CC5C5DE7-60F8-4D6C-974E-DA94124CDC56}" type="slidenum">
              <a:rPr lang="en-US"/>
              <a:pPr/>
              <a:t>39</a:t>
            </a:fld>
            <a:endParaRPr lang="en-US" dirty="0"/>
          </a:p>
        </p:txBody>
      </p:sp>
      <p:pic>
        <p:nvPicPr>
          <p:cNvPr id="239620" name="Picture 4"/>
          <p:cNvPicPr>
            <a:picLocks noChangeAspect="1" noChangeArrowheads="1"/>
          </p:cNvPicPr>
          <p:nvPr/>
        </p:nvPicPr>
        <p:blipFill>
          <a:blip r:embed="rId3" cstate="print"/>
          <a:srcRect/>
          <a:stretch>
            <a:fillRect/>
          </a:stretch>
        </p:blipFill>
        <p:spPr bwMode="auto">
          <a:xfrm>
            <a:off x="3419475" y="836613"/>
            <a:ext cx="5362575" cy="56721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pPr eaLnBrk="1" hangingPunct="1"/>
            <a:r>
              <a:rPr lang="en-GB" dirty="0" smtClean="0"/>
              <a:t>The society, energy, environment system</a:t>
            </a:r>
          </a:p>
        </p:txBody>
      </p:sp>
      <p:sp>
        <p:nvSpPr>
          <p:cNvPr id="26628" name="Rectangle 4"/>
          <p:cNvSpPr>
            <a:spLocks noGrp="1" noChangeArrowheads="1"/>
          </p:cNvSpPr>
          <p:nvPr>
            <p:ph idx="1"/>
          </p:nvPr>
        </p:nvSpPr>
        <p:spPr>
          <a:noFill/>
        </p:spPr>
        <p:txBody>
          <a:bodyPr/>
          <a:lstStyle/>
          <a:p>
            <a:pPr eaLnBrk="1" hangingPunct="1">
              <a:lnSpc>
                <a:spcPct val="90000"/>
              </a:lnSpc>
              <a:buFontTx/>
              <a:buNone/>
            </a:pPr>
            <a:r>
              <a:rPr lang="en-GB" sz="1200" dirty="0" smtClean="0"/>
              <a:t>People in society have energy service demands that are met by energy systems which cause primary inputs to the environment. These inputs are modified and transported via media to impact on biota.</a:t>
            </a:r>
          </a:p>
        </p:txBody>
      </p:sp>
      <p:sp>
        <p:nvSpPr>
          <p:cNvPr id="26626" name="Slide Number Placeholder 5"/>
          <p:cNvSpPr>
            <a:spLocks noGrp="1"/>
          </p:cNvSpPr>
          <p:nvPr>
            <p:ph type="sldNum" sz="quarter" idx="12"/>
          </p:nvPr>
        </p:nvSpPr>
        <p:spPr>
          <a:noFill/>
        </p:spPr>
        <p:txBody>
          <a:bodyPr/>
          <a:lstStyle/>
          <a:p>
            <a:fld id="{4ECBBD9A-584D-480F-A8DB-8C5DD7DA00FB}" type="slidenum">
              <a:rPr lang="en-US" smtClean="0"/>
              <a:pPr/>
              <a:t>4</a:t>
            </a:fld>
            <a:endParaRPr lang="en-US" smtClean="0"/>
          </a:p>
        </p:txBody>
      </p:sp>
      <p:pic>
        <p:nvPicPr>
          <p:cNvPr id="8068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625" y="2060848"/>
            <a:ext cx="8715375" cy="357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39445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95288" y="620713"/>
            <a:ext cx="8229600" cy="665162"/>
          </a:xfrm>
        </p:spPr>
        <p:txBody>
          <a:bodyPr/>
          <a:lstStyle/>
          <a:p>
            <a:pPr eaLnBrk="1" hangingPunct="1"/>
            <a:r>
              <a:rPr lang="en-GB" smtClean="0"/>
              <a:t>AN OVERALL DATA AND MODELLING SCHEMA</a:t>
            </a:r>
          </a:p>
        </p:txBody>
      </p:sp>
      <p:sp>
        <p:nvSpPr>
          <p:cNvPr id="6148" name="Content Placeholder 12"/>
          <p:cNvSpPr>
            <a:spLocks noGrp="1"/>
          </p:cNvSpPr>
          <p:nvPr>
            <p:ph idx="1"/>
          </p:nvPr>
        </p:nvSpPr>
        <p:spPr>
          <a:xfrm>
            <a:off x="357188" y="1357313"/>
            <a:ext cx="8229600" cy="4697412"/>
          </a:xfrm>
        </p:spPr>
        <p:txBody>
          <a:bodyPr/>
          <a:lstStyle/>
          <a:p>
            <a:endParaRPr lang="en-US" smtClean="0"/>
          </a:p>
        </p:txBody>
      </p:sp>
      <p:sp>
        <p:nvSpPr>
          <p:cNvPr id="6147" name="Slide Number Placeholder 3"/>
          <p:cNvSpPr>
            <a:spLocks noGrp="1"/>
          </p:cNvSpPr>
          <p:nvPr>
            <p:ph type="sldNum" sz="quarter" idx="12"/>
          </p:nvPr>
        </p:nvSpPr>
        <p:spPr bwMode="auto">
          <a:xfrm>
            <a:off x="8458200" y="6381750"/>
            <a:ext cx="685800" cy="476250"/>
          </a:xfrm>
          <a:prstGeom prst="rect">
            <a:avLst/>
          </a:prstGeom>
          <a:noFill/>
          <a:ln>
            <a:miter lim="800000"/>
            <a:headEnd/>
            <a:tailEnd/>
          </a:ln>
        </p:spPr>
        <p:txBody>
          <a:bodyPr/>
          <a:lstStyle/>
          <a:p>
            <a:pPr algn="r"/>
            <a:fld id="{7202F3B6-374D-4FF0-B6A4-788014C17AD5}" type="slidenum">
              <a:rPr lang="en-GB"/>
              <a:pPr algn="r"/>
              <a:t>40</a:t>
            </a:fld>
            <a:endParaRPr lang="en-GB"/>
          </a:p>
        </p:txBody>
      </p:sp>
      <p:pic>
        <p:nvPicPr>
          <p:cNvPr id="6149" name="Picture 7"/>
          <p:cNvPicPr>
            <a:picLocks noChangeAspect="1" noChangeArrowheads="1"/>
          </p:cNvPicPr>
          <p:nvPr/>
        </p:nvPicPr>
        <p:blipFill>
          <a:blip r:embed="rId3" cstate="print"/>
          <a:srcRect/>
          <a:stretch>
            <a:fillRect/>
          </a:stretch>
        </p:blipFill>
        <p:spPr bwMode="auto">
          <a:xfrm>
            <a:off x="431800" y="1357313"/>
            <a:ext cx="8451850" cy="4818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txBox="1">
            <a:spLocks noChangeArrowheads="1"/>
          </p:cNvSpPr>
          <p:nvPr/>
        </p:nvSpPr>
        <p:spPr bwMode="auto">
          <a:xfrm>
            <a:off x="428625" y="1285875"/>
            <a:ext cx="8572500" cy="5072063"/>
          </a:xfrm>
          <a:prstGeom prst="rect">
            <a:avLst/>
          </a:prstGeom>
          <a:solidFill>
            <a:schemeClr val="bg1"/>
          </a:solidFill>
          <a:ln w="9525">
            <a:noFill/>
            <a:miter lim="800000"/>
            <a:headEnd/>
            <a:tailEnd/>
          </a:ln>
        </p:spPr>
        <p:txBody>
          <a:bodyPr/>
          <a:lstStyle/>
          <a:p>
            <a:pPr marL="342900" indent="-342900">
              <a:spcBef>
                <a:spcPct val="20000"/>
              </a:spcBef>
            </a:pPr>
            <a:r>
              <a:rPr lang="en-GB" sz="1600" b="1"/>
              <a:t>Purpose</a:t>
            </a:r>
            <a:r>
              <a:rPr lang="en-GB" sz="1600"/>
              <a:t>: calculate energy, carbon, costs (+health) of population in built stocks for scenarios</a:t>
            </a:r>
          </a:p>
          <a:p>
            <a:pPr marL="342900" indent="-342900">
              <a:spcBef>
                <a:spcPct val="20000"/>
              </a:spcBef>
              <a:buFont typeface="Arial" pitchFamily="34" charset="0"/>
              <a:buChar char="•"/>
            </a:pPr>
            <a:endParaRPr lang="en-GB" sz="1600"/>
          </a:p>
          <a:p>
            <a:pPr marL="342900" indent="-342900">
              <a:spcBef>
                <a:spcPct val="20000"/>
              </a:spcBef>
            </a:pPr>
            <a:r>
              <a:rPr lang="en-GB" sz="1600" b="1"/>
              <a:t>Inputs</a:t>
            </a:r>
            <a:r>
              <a:rPr lang="en-GB" sz="1600"/>
              <a:t>:</a:t>
            </a:r>
          </a:p>
          <a:p>
            <a:pPr marL="342900" indent="-342900">
              <a:spcBef>
                <a:spcPct val="20000"/>
              </a:spcBef>
              <a:buFont typeface="Arial" pitchFamily="34" charset="0"/>
              <a:buChar char="•"/>
            </a:pPr>
            <a:r>
              <a:rPr lang="en-GB" sz="1600"/>
              <a:t>Demography and use patterns</a:t>
            </a:r>
          </a:p>
          <a:p>
            <a:pPr marL="342900" indent="-342900">
              <a:spcBef>
                <a:spcPct val="20000"/>
              </a:spcBef>
              <a:buFont typeface="Arial" pitchFamily="34" charset="0"/>
              <a:buChar char="•"/>
            </a:pPr>
            <a:r>
              <a:rPr lang="en-GB" sz="1600"/>
              <a:t>Building stocks, appliances</a:t>
            </a:r>
          </a:p>
          <a:p>
            <a:pPr marL="342900" indent="-342900">
              <a:spcBef>
                <a:spcPct val="20000"/>
              </a:spcBef>
              <a:buFont typeface="Arial" pitchFamily="34" charset="0"/>
              <a:buChar char="•"/>
            </a:pPr>
            <a:r>
              <a:rPr lang="en-GB" sz="1600"/>
              <a:t>Energy efficiency and supply programmes</a:t>
            </a:r>
          </a:p>
          <a:p>
            <a:pPr marL="342900" indent="-342900">
              <a:spcBef>
                <a:spcPct val="20000"/>
              </a:spcBef>
              <a:buFont typeface="Arial" pitchFamily="34" charset="0"/>
              <a:buChar char="•"/>
            </a:pPr>
            <a:endParaRPr lang="en-GB" sz="1600"/>
          </a:p>
          <a:p>
            <a:pPr marL="342900" indent="-342900">
              <a:spcBef>
                <a:spcPct val="20000"/>
              </a:spcBef>
            </a:pPr>
            <a:r>
              <a:rPr lang="en-GB" sz="1600" b="1"/>
              <a:t>Outputs</a:t>
            </a:r>
            <a:r>
              <a:rPr lang="en-GB" sz="1600"/>
              <a:t>:</a:t>
            </a:r>
          </a:p>
          <a:p>
            <a:pPr marL="342900" indent="-342900">
              <a:spcBef>
                <a:spcPct val="20000"/>
              </a:spcBef>
              <a:buFont typeface="Arial" pitchFamily="34" charset="0"/>
              <a:buChar char="•"/>
            </a:pPr>
            <a:r>
              <a:rPr lang="en-GB" sz="1600"/>
              <a:t>Energy (annual, hourly)</a:t>
            </a:r>
          </a:p>
          <a:p>
            <a:pPr marL="342900" indent="-342900">
              <a:spcBef>
                <a:spcPct val="20000"/>
              </a:spcBef>
              <a:buFont typeface="Arial" pitchFamily="34" charset="0"/>
              <a:buChar char="•"/>
            </a:pPr>
            <a:r>
              <a:rPr lang="en-GB" sz="1600"/>
              <a:t>Costs</a:t>
            </a:r>
          </a:p>
          <a:p>
            <a:pPr marL="342900" indent="-342900">
              <a:spcBef>
                <a:spcPct val="20000"/>
              </a:spcBef>
              <a:buFont typeface="Arial" pitchFamily="34" charset="0"/>
              <a:buChar char="•"/>
            </a:pPr>
            <a:r>
              <a:rPr lang="en-GB" sz="1600"/>
              <a:t>(Labour, material requirements…)</a:t>
            </a:r>
          </a:p>
          <a:p>
            <a:pPr marL="342900" indent="-342900">
              <a:spcBef>
                <a:spcPct val="20000"/>
              </a:spcBef>
              <a:buFont typeface="Arial" pitchFamily="34" charset="0"/>
              <a:buChar char="•"/>
            </a:pPr>
            <a:endParaRPr lang="en-GB" sz="1600"/>
          </a:p>
          <a:p>
            <a:pPr marL="342900" indent="-342900">
              <a:spcBef>
                <a:spcPct val="20000"/>
              </a:spcBef>
            </a:pPr>
            <a:r>
              <a:rPr lang="en-GB" sz="1600" b="1"/>
              <a:t>Methods</a:t>
            </a:r>
          </a:p>
          <a:p>
            <a:pPr marL="342900" indent="-342900">
              <a:spcBef>
                <a:spcPct val="20000"/>
              </a:spcBef>
              <a:buFont typeface="Arial" pitchFamily="34" charset="0"/>
              <a:buChar char="•"/>
            </a:pPr>
            <a:r>
              <a:rPr lang="en-GB" sz="1600"/>
              <a:t>Simulation of individual occupant/building combinations and changing populations</a:t>
            </a:r>
          </a:p>
          <a:p>
            <a:pPr marL="342900" indent="-342900">
              <a:spcBef>
                <a:spcPct val="20000"/>
              </a:spcBef>
              <a:buFont typeface="Arial" pitchFamily="34" charset="0"/>
              <a:buChar char="•"/>
            </a:pPr>
            <a:r>
              <a:rPr lang="en-GB" sz="1600"/>
              <a:t>Optimisation?</a:t>
            </a:r>
          </a:p>
          <a:p>
            <a:pPr marL="342900" indent="-342900">
              <a:spcBef>
                <a:spcPct val="20000"/>
              </a:spcBef>
              <a:buFont typeface="Arial" pitchFamily="34" charset="0"/>
              <a:buChar char="•"/>
            </a:pPr>
            <a:endParaRPr lang="en-GB" sz="1600"/>
          </a:p>
          <a:p>
            <a:pPr marL="342900" indent="-342900">
              <a:spcBef>
                <a:spcPct val="20000"/>
              </a:spcBef>
              <a:buFont typeface="Arial" pitchFamily="34" charset="0"/>
              <a:buChar char="•"/>
            </a:pPr>
            <a:endParaRPr lang="en-GB" sz="1600"/>
          </a:p>
        </p:txBody>
      </p:sp>
      <p:sp>
        <p:nvSpPr>
          <p:cNvPr id="35843" name="Rectangle 2"/>
          <p:cNvSpPr>
            <a:spLocks noGrp="1" noChangeArrowheads="1"/>
          </p:cNvSpPr>
          <p:nvPr>
            <p:ph type="title"/>
          </p:nvPr>
        </p:nvSpPr>
        <p:spPr>
          <a:xfrm>
            <a:off x="333375" y="592138"/>
            <a:ext cx="8229600" cy="665162"/>
          </a:xfrm>
        </p:spPr>
        <p:txBody>
          <a:bodyPr/>
          <a:lstStyle/>
          <a:p>
            <a:pPr eaLnBrk="1" hangingPunct="1"/>
            <a:r>
              <a:rPr lang="en-GB" smtClean="0"/>
              <a:t>Stock model</a:t>
            </a:r>
          </a:p>
        </p:txBody>
      </p:sp>
      <p:sp>
        <p:nvSpPr>
          <p:cNvPr id="35844" name="Slide Number Placeholder 3"/>
          <p:cNvSpPr>
            <a:spLocks noGrp="1"/>
          </p:cNvSpPr>
          <p:nvPr>
            <p:ph type="sldNum" sz="quarter" idx="12"/>
          </p:nvPr>
        </p:nvSpPr>
        <p:spPr bwMode="auto">
          <a:xfrm>
            <a:off x="8072438" y="6215063"/>
            <a:ext cx="685800" cy="476250"/>
          </a:xfrm>
          <a:prstGeom prst="rect">
            <a:avLst/>
          </a:prstGeom>
          <a:noFill/>
          <a:ln>
            <a:miter lim="800000"/>
            <a:headEnd/>
            <a:tailEnd/>
          </a:ln>
        </p:spPr>
        <p:txBody>
          <a:bodyPr/>
          <a:lstStyle/>
          <a:p>
            <a:fld id="{ED198F23-C300-4CB5-90D0-ABF652106AD0}" type="slidenum">
              <a:rPr lang="en-GB"/>
              <a:pPr/>
              <a:t>41</a:t>
            </a:fld>
            <a:endParaRPr lang="en-GB"/>
          </a:p>
        </p:txBody>
      </p:sp>
      <p:sp>
        <p:nvSpPr>
          <p:cNvPr id="35845" name="Rectangle 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35846" name="Rectangle 4"/>
          <p:cNvSpPr>
            <a:spLocks noChangeArrowheads="1"/>
          </p:cNvSpPr>
          <p:nvPr/>
        </p:nvSpPr>
        <p:spPr bwMode="auto">
          <a:xfrm>
            <a:off x="0" y="3552825"/>
            <a:ext cx="9144000" cy="0"/>
          </a:xfrm>
          <a:prstGeom prst="rect">
            <a:avLst/>
          </a:prstGeom>
          <a:noFill/>
          <a:ln w="9525">
            <a:noFill/>
            <a:miter lim="800000"/>
            <a:headEnd/>
            <a:tailEnd/>
          </a:ln>
        </p:spPr>
        <p:txBody>
          <a:bodyPr wrap="none" anchor="ctr">
            <a:spAutoFit/>
          </a:bodyPr>
          <a:lstStyle/>
          <a:p>
            <a:pPr eaLnBrk="0" hangingPunct="0"/>
            <a:r>
              <a:rPr lang="en-GB" sz="1200">
                <a:ea typeface="Times New Roman" pitchFamily="18" charset="0"/>
                <a:cs typeface="Courier New" pitchFamily="49" charset="0"/>
              </a:rPr>
              <a:t> </a:t>
            </a:r>
            <a:endParaRPr lang="en-GB">
              <a:ea typeface="Times New Roman" pitchFamily="18" charset="0"/>
              <a:cs typeface="Courier New" pitchFamily="49"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txBox="1">
            <a:spLocks noChangeArrowheads="1"/>
          </p:cNvSpPr>
          <p:nvPr/>
        </p:nvSpPr>
        <p:spPr bwMode="auto">
          <a:xfrm>
            <a:off x="428625" y="1285875"/>
            <a:ext cx="8572500" cy="5072063"/>
          </a:xfrm>
          <a:prstGeom prst="rect">
            <a:avLst/>
          </a:prstGeom>
          <a:solidFill>
            <a:schemeClr val="bg1"/>
          </a:solidFill>
          <a:ln w="9525">
            <a:noFill/>
            <a:miter lim="800000"/>
            <a:headEnd/>
            <a:tailEnd/>
          </a:ln>
        </p:spPr>
        <p:txBody>
          <a:bodyPr/>
          <a:lstStyle/>
          <a:p>
            <a:pPr marL="342900" indent="-342900">
              <a:spcBef>
                <a:spcPct val="20000"/>
              </a:spcBef>
            </a:pPr>
            <a:r>
              <a:rPr lang="en-GB" sz="1600" b="1"/>
              <a:t>What combinations of social, building and weather parameters to model with individual building and stock models? Depends on questions! Number of possible combinations is astronomic.</a:t>
            </a:r>
          </a:p>
          <a:p>
            <a:pPr marL="342900" indent="-342900">
              <a:spcBef>
                <a:spcPct val="20000"/>
              </a:spcBef>
            </a:pPr>
            <a:endParaRPr lang="en-GB" sz="1600" b="1"/>
          </a:p>
          <a:p>
            <a:pPr marL="342900" indent="-342900">
              <a:spcBef>
                <a:spcPct val="20000"/>
              </a:spcBef>
            </a:pPr>
            <a:r>
              <a:rPr lang="en-GB" sz="1600" b="1"/>
              <a:t>Social:</a:t>
            </a:r>
          </a:p>
          <a:p>
            <a:pPr marL="342900" indent="-342900">
              <a:spcBef>
                <a:spcPct val="20000"/>
              </a:spcBef>
            </a:pPr>
            <a:r>
              <a:rPr lang="en-GB" sz="1600"/>
              <a:t>Household type, activity, appliances, wealth, ownership/tenure…</a:t>
            </a:r>
          </a:p>
          <a:p>
            <a:pPr marL="342900" indent="-342900">
              <a:spcBef>
                <a:spcPct val="20000"/>
              </a:spcBef>
            </a:pPr>
            <a:endParaRPr lang="en-GB" sz="1600" b="1"/>
          </a:p>
          <a:p>
            <a:pPr marL="342900" indent="-342900">
              <a:spcBef>
                <a:spcPct val="20000"/>
              </a:spcBef>
            </a:pPr>
            <a:r>
              <a:rPr lang="en-GB" sz="1600" b="1"/>
              <a:t>Building:</a:t>
            </a:r>
          </a:p>
          <a:p>
            <a:pPr marL="342900" indent="-342900">
              <a:spcBef>
                <a:spcPct val="20000"/>
              </a:spcBef>
            </a:pPr>
            <a:r>
              <a:rPr lang="en-GB" sz="1600"/>
              <a:t>Built form and size</a:t>
            </a:r>
          </a:p>
          <a:p>
            <a:pPr marL="342900" indent="-342900">
              <a:spcBef>
                <a:spcPct val="20000"/>
              </a:spcBef>
            </a:pPr>
            <a:r>
              <a:rPr lang="en-GB" sz="1600"/>
              <a:t>Fabric and ventilation including efficiency measures</a:t>
            </a:r>
          </a:p>
          <a:p>
            <a:pPr marL="342900" indent="-342900">
              <a:spcBef>
                <a:spcPct val="20000"/>
              </a:spcBef>
            </a:pPr>
            <a:r>
              <a:rPr lang="en-GB" sz="1600"/>
              <a:t>Energy systems and controls</a:t>
            </a:r>
          </a:p>
          <a:p>
            <a:pPr marL="342900" indent="-342900">
              <a:spcBef>
                <a:spcPct val="20000"/>
              </a:spcBef>
            </a:pPr>
            <a:endParaRPr lang="en-GB" sz="1600" b="1"/>
          </a:p>
          <a:p>
            <a:pPr marL="342900" indent="-342900">
              <a:spcBef>
                <a:spcPct val="20000"/>
              </a:spcBef>
            </a:pPr>
            <a:r>
              <a:rPr lang="en-GB" sz="1600" b="1"/>
              <a:t>Weather:</a:t>
            </a:r>
          </a:p>
          <a:p>
            <a:pPr marL="342900" indent="-342900">
              <a:spcBef>
                <a:spcPct val="20000"/>
              </a:spcBef>
            </a:pPr>
            <a:r>
              <a:rPr lang="en-GB" sz="1600"/>
              <a:t>Historic and projected weather and pollution datasets (location, years?)</a:t>
            </a:r>
          </a:p>
          <a:p>
            <a:pPr marL="342900" indent="-342900">
              <a:spcBef>
                <a:spcPct val="20000"/>
              </a:spcBef>
            </a:pPr>
            <a:endParaRPr lang="en-GB" sz="1600"/>
          </a:p>
          <a:p>
            <a:pPr marL="342900" indent="-342900">
              <a:spcBef>
                <a:spcPct val="20000"/>
              </a:spcBef>
              <a:buFont typeface="Arial" pitchFamily="34" charset="0"/>
              <a:buChar char="•"/>
            </a:pPr>
            <a:endParaRPr lang="en-GB" sz="1600"/>
          </a:p>
        </p:txBody>
      </p:sp>
      <p:sp>
        <p:nvSpPr>
          <p:cNvPr id="36867" name="Rectangle 2"/>
          <p:cNvSpPr>
            <a:spLocks noGrp="1" noChangeArrowheads="1"/>
          </p:cNvSpPr>
          <p:nvPr>
            <p:ph type="title"/>
          </p:nvPr>
        </p:nvSpPr>
        <p:spPr>
          <a:xfrm>
            <a:off x="333375" y="592138"/>
            <a:ext cx="8229600" cy="665162"/>
          </a:xfrm>
        </p:spPr>
        <p:txBody>
          <a:bodyPr/>
          <a:lstStyle/>
          <a:p>
            <a:pPr eaLnBrk="1" hangingPunct="1"/>
            <a:r>
              <a:rPr lang="en-GB" smtClean="0"/>
              <a:t>Stock model - parameters</a:t>
            </a:r>
          </a:p>
        </p:txBody>
      </p:sp>
      <p:sp>
        <p:nvSpPr>
          <p:cNvPr id="36868" name="Slide Number Placeholder 3"/>
          <p:cNvSpPr>
            <a:spLocks noGrp="1"/>
          </p:cNvSpPr>
          <p:nvPr>
            <p:ph type="sldNum" sz="quarter" idx="12"/>
          </p:nvPr>
        </p:nvSpPr>
        <p:spPr bwMode="auto">
          <a:xfrm>
            <a:off x="8072438" y="6215063"/>
            <a:ext cx="685800" cy="476250"/>
          </a:xfrm>
          <a:prstGeom prst="rect">
            <a:avLst/>
          </a:prstGeom>
          <a:noFill/>
          <a:ln>
            <a:miter lim="800000"/>
            <a:headEnd/>
            <a:tailEnd/>
          </a:ln>
        </p:spPr>
        <p:txBody>
          <a:bodyPr/>
          <a:lstStyle/>
          <a:p>
            <a:fld id="{3FEFAF83-8FDD-4E07-A14F-D68236CFF310}" type="slidenum">
              <a:rPr lang="en-GB"/>
              <a:pPr/>
              <a:t>42</a:t>
            </a:fld>
            <a:endParaRPr lang="en-GB"/>
          </a:p>
        </p:txBody>
      </p:sp>
      <p:sp>
        <p:nvSpPr>
          <p:cNvPr id="36869" name="Rectangle 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36870" name="Rectangle 4"/>
          <p:cNvSpPr>
            <a:spLocks noChangeArrowheads="1"/>
          </p:cNvSpPr>
          <p:nvPr/>
        </p:nvSpPr>
        <p:spPr bwMode="auto">
          <a:xfrm>
            <a:off x="0" y="3552825"/>
            <a:ext cx="9144000" cy="0"/>
          </a:xfrm>
          <a:prstGeom prst="rect">
            <a:avLst/>
          </a:prstGeom>
          <a:noFill/>
          <a:ln w="9525">
            <a:noFill/>
            <a:miter lim="800000"/>
            <a:headEnd/>
            <a:tailEnd/>
          </a:ln>
        </p:spPr>
        <p:txBody>
          <a:bodyPr wrap="none" anchor="ctr">
            <a:spAutoFit/>
          </a:bodyPr>
          <a:lstStyle/>
          <a:p>
            <a:pPr eaLnBrk="0" hangingPunct="0"/>
            <a:r>
              <a:rPr lang="en-GB" sz="1200">
                <a:ea typeface="Times New Roman" pitchFamily="18" charset="0"/>
                <a:cs typeface="Courier New" pitchFamily="49" charset="0"/>
              </a:rPr>
              <a:t> </a:t>
            </a:r>
            <a:endParaRPr lang="en-GB">
              <a:ea typeface="Times New Roman" pitchFamily="18" charset="0"/>
              <a:cs typeface="Courier New" pitchFamily="49"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95288" y="620713"/>
            <a:ext cx="8229600" cy="665162"/>
          </a:xfrm>
        </p:spPr>
        <p:txBody>
          <a:bodyPr/>
          <a:lstStyle/>
          <a:p>
            <a:pPr eaLnBrk="1" hangingPunct="1"/>
            <a:r>
              <a:rPr lang="en-GB" smtClean="0"/>
              <a:t>UK dwellings scenario illustration: database 1</a:t>
            </a:r>
          </a:p>
        </p:txBody>
      </p:sp>
      <p:sp>
        <p:nvSpPr>
          <p:cNvPr id="38916" name="Content Placeholder 4"/>
          <p:cNvSpPr>
            <a:spLocks noGrp="1"/>
          </p:cNvSpPr>
          <p:nvPr>
            <p:ph idx="1"/>
          </p:nvPr>
        </p:nvSpPr>
        <p:spPr>
          <a:xfrm>
            <a:off x="500063" y="1143000"/>
            <a:ext cx="8229600" cy="857250"/>
          </a:xfrm>
        </p:spPr>
        <p:txBody>
          <a:bodyPr/>
          <a:lstStyle/>
          <a:p>
            <a:pPr>
              <a:buFontTx/>
              <a:buNone/>
            </a:pPr>
            <a:r>
              <a:rPr lang="en-US" sz="1200" smtClean="0"/>
              <a:t>Efficiency packages taken from individual building optimization?</a:t>
            </a:r>
          </a:p>
          <a:p>
            <a:pPr>
              <a:buFontTx/>
              <a:buNone/>
            </a:pPr>
            <a:endParaRPr lang="en-US" sz="1200" smtClean="0"/>
          </a:p>
          <a:p>
            <a:pPr>
              <a:buFontTx/>
              <a:buNone/>
            </a:pPr>
            <a:r>
              <a:rPr lang="en-US" sz="1200" smtClean="0"/>
              <a:t>Summary characteristics of building:</a:t>
            </a:r>
          </a:p>
          <a:p>
            <a:r>
              <a:rPr lang="en-US" sz="1200" smtClean="0"/>
              <a:t>Areas envelope, % external</a:t>
            </a:r>
          </a:p>
          <a:p>
            <a:r>
              <a:rPr lang="en-GB" sz="1200" smtClean="0"/>
              <a:t>U-values</a:t>
            </a:r>
          </a:p>
          <a:p>
            <a:r>
              <a:rPr lang="en-GB" sz="1200" smtClean="0"/>
              <a:t>Cost of elements</a:t>
            </a:r>
            <a:endParaRPr lang="en-US" sz="1200" smtClean="0"/>
          </a:p>
        </p:txBody>
      </p:sp>
      <p:sp>
        <p:nvSpPr>
          <p:cNvPr id="38915" name="Slide Number Placeholder 3"/>
          <p:cNvSpPr>
            <a:spLocks noGrp="1"/>
          </p:cNvSpPr>
          <p:nvPr>
            <p:ph type="sldNum" sz="quarter" idx="12"/>
          </p:nvPr>
        </p:nvSpPr>
        <p:spPr bwMode="auto">
          <a:xfrm>
            <a:off x="8072438" y="6215063"/>
            <a:ext cx="685800" cy="476250"/>
          </a:xfrm>
          <a:prstGeom prst="rect">
            <a:avLst/>
          </a:prstGeom>
          <a:noFill/>
          <a:ln>
            <a:miter lim="800000"/>
            <a:headEnd/>
            <a:tailEnd/>
          </a:ln>
        </p:spPr>
        <p:txBody>
          <a:bodyPr/>
          <a:lstStyle/>
          <a:p>
            <a:fld id="{C6B2D9E1-396D-4359-9DC8-C9E536E53470}" type="slidenum">
              <a:rPr lang="en-GB"/>
              <a:pPr/>
              <a:t>43</a:t>
            </a:fld>
            <a:endParaRPr lang="en-GB"/>
          </a:p>
        </p:txBody>
      </p:sp>
      <p:pic>
        <p:nvPicPr>
          <p:cNvPr id="38917" name="Picture 6"/>
          <p:cNvPicPr>
            <a:picLocks noChangeAspect="1" noChangeArrowheads="1"/>
          </p:cNvPicPr>
          <p:nvPr/>
        </p:nvPicPr>
        <p:blipFill>
          <a:blip r:embed="rId3" cstate="print"/>
          <a:srcRect/>
          <a:stretch>
            <a:fillRect/>
          </a:stretch>
        </p:blipFill>
        <p:spPr bwMode="auto">
          <a:xfrm>
            <a:off x="642938" y="2571750"/>
            <a:ext cx="8159750" cy="3857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95288" y="620713"/>
            <a:ext cx="8229600" cy="665162"/>
          </a:xfrm>
        </p:spPr>
        <p:txBody>
          <a:bodyPr/>
          <a:lstStyle/>
          <a:p>
            <a:pPr eaLnBrk="1" hangingPunct="1"/>
            <a:r>
              <a:rPr lang="en-GB" smtClean="0"/>
              <a:t>UK dwellings scenario : database 2</a:t>
            </a:r>
          </a:p>
        </p:txBody>
      </p:sp>
      <p:sp>
        <p:nvSpPr>
          <p:cNvPr id="39940" name="Content Placeholder 4"/>
          <p:cNvSpPr>
            <a:spLocks noGrp="1"/>
          </p:cNvSpPr>
          <p:nvPr>
            <p:ph idx="1"/>
          </p:nvPr>
        </p:nvSpPr>
        <p:spPr>
          <a:xfrm>
            <a:off x="500063" y="1357313"/>
            <a:ext cx="2000250" cy="4340225"/>
          </a:xfrm>
        </p:spPr>
        <p:txBody>
          <a:bodyPr/>
          <a:lstStyle/>
          <a:p>
            <a:pPr>
              <a:buFontTx/>
              <a:buNone/>
            </a:pPr>
            <a:r>
              <a:rPr lang="en-US" smtClean="0"/>
              <a:t>Other characteristics of building:</a:t>
            </a:r>
          </a:p>
          <a:p>
            <a:r>
              <a:rPr lang="en-US" smtClean="0"/>
              <a:t>Specific loss</a:t>
            </a:r>
          </a:p>
          <a:p>
            <a:r>
              <a:rPr lang="en-GB" smtClean="0"/>
              <a:t>Space heat load</a:t>
            </a:r>
          </a:p>
          <a:p>
            <a:r>
              <a:rPr lang="en-GB" smtClean="0"/>
              <a:t>Other demands</a:t>
            </a:r>
          </a:p>
          <a:p>
            <a:r>
              <a:rPr lang="en-GB" smtClean="0"/>
              <a:t>Embedded energy and carbon</a:t>
            </a:r>
          </a:p>
          <a:p>
            <a:r>
              <a:rPr lang="en-GB" smtClean="0"/>
              <a:t>Capital costs</a:t>
            </a:r>
            <a:endParaRPr lang="en-US" smtClean="0"/>
          </a:p>
        </p:txBody>
      </p:sp>
      <p:sp>
        <p:nvSpPr>
          <p:cNvPr id="39939" name="Slide Number Placeholder 3"/>
          <p:cNvSpPr>
            <a:spLocks noGrp="1"/>
          </p:cNvSpPr>
          <p:nvPr>
            <p:ph type="sldNum" sz="quarter" idx="12"/>
          </p:nvPr>
        </p:nvSpPr>
        <p:spPr bwMode="auto">
          <a:xfrm>
            <a:off x="8072438" y="6215063"/>
            <a:ext cx="685800" cy="476250"/>
          </a:xfrm>
          <a:prstGeom prst="rect">
            <a:avLst/>
          </a:prstGeom>
          <a:noFill/>
          <a:ln>
            <a:miter lim="800000"/>
            <a:headEnd/>
            <a:tailEnd/>
          </a:ln>
        </p:spPr>
        <p:txBody>
          <a:bodyPr/>
          <a:lstStyle/>
          <a:p>
            <a:fld id="{BFCF5B8F-B124-434F-95AE-26E74A319FC4}" type="slidenum">
              <a:rPr lang="en-GB"/>
              <a:pPr/>
              <a:t>44</a:t>
            </a:fld>
            <a:endParaRPr lang="en-GB"/>
          </a:p>
        </p:txBody>
      </p:sp>
      <p:pic>
        <p:nvPicPr>
          <p:cNvPr id="39941" name="Picture 2"/>
          <p:cNvPicPr>
            <a:picLocks noChangeAspect="1" noChangeArrowheads="1"/>
          </p:cNvPicPr>
          <p:nvPr/>
        </p:nvPicPr>
        <p:blipFill>
          <a:blip r:embed="rId3" cstate="print"/>
          <a:srcRect/>
          <a:stretch>
            <a:fillRect/>
          </a:stretch>
        </p:blipFill>
        <p:spPr bwMode="auto">
          <a:xfrm>
            <a:off x="2428875" y="1557338"/>
            <a:ext cx="6413500" cy="4540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95288" y="620713"/>
            <a:ext cx="8229600" cy="450833"/>
          </a:xfrm>
        </p:spPr>
        <p:txBody>
          <a:bodyPr/>
          <a:lstStyle/>
          <a:p>
            <a:pPr eaLnBrk="1" hangingPunct="1"/>
            <a:r>
              <a:rPr lang="en-GB" dirty="0" smtClean="0"/>
              <a:t>UK dwellings scenario (</a:t>
            </a:r>
            <a:r>
              <a:rPr lang="en-GB" dirty="0" smtClean="0">
                <a:solidFill>
                  <a:srgbClr val="F63F1A"/>
                </a:solidFill>
              </a:rPr>
              <a:t>illustration</a:t>
            </a:r>
            <a:r>
              <a:rPr lang="en-GB" dirty="0" smtClean="0"/>
              <a:t>)</a:t>
            </a:r>
          </a:p>
        </p:txBody>
      </p:sp>
      <p:sp>
        <p:nvSpPr>
          <p:cNvPr id="40964" name="Content Placeholder 8"/>
          <p:cNvSpPr>
            <a:spLocks noGrp="1"/>
          </p:cNvSpPr>
          <p:nvPr>
            <p:ph idx="1"/>
          </p:nvPr>
        </p:nvSpPr>
        <p:spPr>
          <a:xfrm>
            <a:off x="428625" y="1000125"/>
            <a:ext cx="3857625" cy="1571625"/>
          </a:xfrm>
        </p:spPr>
        <p:txBody>
          <a:bodyPr/>
          <a:lstStyle/>
          <a:p>
            <a:pPr>
              <a:buFontTx/>
              <a:buNone/>
            </a:pPr>
            <a:r>
              <a:rPr lang="en-US" smtClean="0"/>
              <a:t>Slow demolition rate, so refurbish. </a:t>
            </a:r>
          </a:p>
        </p:txBody>
      </p:sp>
      <p:sp>
        <p:nvSpPr>
          <p:cNvPr id="40963" name="Slide Number Placeholder 3"/>
          <p:cNvSpPr>
            <a:spLocks noGrp="1"/>
          </p:cNvSpPr>
          <p:nvPr>
            <p:ph type="sldNum" sz="quarter" idx="12"/>
          </p:nvPr>
        </p:nvSpPr>
        <p:spPr bwMode="auto">
          <a:xfrm>
            <a:off x="8072438" y="6215063"/>
            <a:ext cx="685800" cy="476250"/>
          </a:xfrm>
          <a:prstGeom prst="rect">
            <a:avLst/>
          </a:prstGeom>
          <a:noFill/>
          <a:ln>
            <a:miter lim="800000"/>
            <a:headEnd/>
            <a:tailEnd/>
          </a:ln>
        </p:spPr>
        <p:txBody>
          <a:bodyPr/>
          <a:lstStyle/>
          <a:p>
            <a:fld id="{D5786A19-B496-4D49-B808-75B18BF709C2}" type="slidenum">
              <a:rPr lang="en-GB"/>
              <a:pPr/>
              <a:t>45</a:t>
            </a:fld>
            <a:endParaRPr lang="en-GB"/>
          </a:p>
        </p:txBody>
      </p:sp>
      <p:sp>
        <p:nvSpPr>
          <p:cNvPr id="8" name="Content Placeholder 8"/>
          <p:cNvSpPr txBox="1">
            <a:spLocks/>
          </p:cNvSpPr>
          <p:nvPr/>
        </p:nvSpPr>
        <p:spPr bwMode="auto">
          <a:xfrm>
            <a:off x="4572000" y="3643313"/>
            <a:ext cx="4357688" cy="1357312"/>
          </a:xfrm>
          <a:prstGeom prst="rect">
            <a:avLst/>
          </a:prstGeom>
          <a:noFill/>
          <a:ln w="9525">
            <a:noFill/>
            <a:miter lim="800000"/>
            <a:headEnd/>
            <a:tailEnd/>
          </a:ln>
        </p:spPr>
        <p:txBody>
          <a:bodyPr/>
          <a:lstStyle/>
          <a:p>
            <a:pPr marL="342900" indent="-342900" eaLnBrk="0" hangingPunct="0">
              <a:spcBef>
                <a:spcPct val="20000"/>
              </a:spcBef>
              <a:defRPr/>
            </a:pPr>
            <a:r>
              <a:rPr lang="en-US" sz="1400" kern="0" dirty="0">
                <a:latin typeface="+mn-lt"/>
                <a:cs typeface="+mn-cs"/>
              </a:rPr>
              <a:t>Space heat in 2050 dominated by current buildings</a:t>
            </a:r>
          </a:p>
        </p:txBody>
      </p:sp>
      <p:pic>
        <p:nvPicPr>
          <p:cNvPr id="40966" name="Picture 2"/>
          <p:cNvPicPr>
            <a:picLocks noChangeAspect="1" noChangeArrowheads="1"/>
          </p:cNvPicPr>
          <p:nvPr/>
        </p:nvPicPr>
        <p:blipFill>
          <a:blip r:embed="rId3" cstate="print"/>
          <a:srcRect/>
          <a:stretch>
            <a:fillRect/>
          </a:stretch>
        </p:blipFill>
        <p:spPr bwMode="auto">
          <a:xfrm>
            <a:off x="428625" y="1357313"/>
            <a:ext cx="3776663" cy="2071687"/>
          </a:xfrm>
          <a:prstGeom prst="rect">
            <a:avLst/>
          </a:prstGeom>
          <a:noFill/>
          <a:ln w="9525">
            <a:noFill/>
            <a:miter lim="800000"/>
            <a:headEnd/>
            <a:tailEnd/>
          </a:ln>
        </p:spPr>
      </p:pic>
      <p:pic>
        <p:nvPicPr>
          <p:cNvPr id="40967" name="Picture 3"/>
          <p:cNvPicPr>
            <a:picLocks noChangeAspect="1" noChangeArrowheads="1"/>
          </p:cNvPicPr>
          <p:nvPr/>
        </p:nvPicPr>
        <p:blipFill>
          <a:blip r:embed="rId4" cstate="print"/>
          <a:srcRect/>
          <a:stretch>
            <a:fillRect/>
          </a:stretch>
        </p:blipFill>
        <p:spPr bwMode="auto">
          <a:xfrm>
            <a:off x="4572000" y="1357313"/>
            <a:ext cx="4379913" cy="2071687"/>
          </a:xfrm>
          <a:prstGeom prst="rect">
            <a:avLst/>
          </a:prstGeom>
          <a:noFill/>
          <a:ln w="9525">
            <a:noFill/>
            <a:miter lim="800000"/>
            <a:headEnd/>
            <a:tailEnd/>
          </a:ln>
        </p:spPr>
      </p:pic>
      <p:sp>
        <p:nvSpPr>
          <p:cNvPr id="13" name="Content Placeholder 8"/>
          <p:cNvSpPr txBox="1">
            <a:spLocks/>
          </p:cNvSpPr>
          <p:nvPr/>
        </p:nvSpPr>
        <p:spPr bwMode="auto">
          <a:xfrm>
            <a:off x="4714875" y="1071563"/>
            <a:ext cx="3614738" cy="1571625"/>
          </a:xfrm>
          <a:prstGeom prst="rect">
            <a:avLst/>
          </a:prstGeom>
          <a:noFill/>
          <a:ln w="9525">
            <a:noFill/>
            <a:miter lim="800000"/>
            <a:headEnd/>
            <a:tailEnd/>
          </a:ln>
        </p:spPr>
        <p:txBody>
          <a:bodyPr/>
          <a:lstStyle/>
          <a:p>
            <a:pPr marL="342900" indent="-342900" eaLnBrk="0" hangingPunct="0">
              <a:spcBef>
                <a:spcPct val="20000"/>
              </a:spcBef>
              <a:defRPr/>
            </a:pPr>
            <a:r>
              <a:rPr lang="en-US" sz="1400" kern="0" dirty="0">
                <a:latin typeface="+mn-lt"/>
                <a:cs typeface="+mn-cs"/>
              </a:rPr>
              <a:t>Stock projection </a:t>
            </a:r>
          </a:p>
        </p:txBody>
      </p:sp>
      <p:pic>
        <p:nvPicPr>
          <p:cNvPr id="40969" name="Picture 4"/>
          <p:cNvPicPr>
            <a:picLocks noChangeAspect="1" noChangeArrowheads="1"/>
          </p:cNvPicPr>
          <p:nvPr/>
        </p:nvPicPr>
        <p:blipFill>
          <a:blip r:embed="rId5" cstate="print"/>
          <a:srcRect/>
          <a:stretch>
            <a:fillRect/>
          </a:stretch>
        </p:blipFill>
        <p:spPr bwMode="auto">
          <a:xfrm>
            <a:off x="571500" y="4000500"/>
            <a:ext cx="3571875" cy="2357438"/>
          </a:xfrm>
          <a:prstGeom prst="rect">
            <a:avLst/>
          </a:prstGeom>
          <a:noFill/>
          <a:ln w="9525">
            <a:noFill/>
            <a:miter lim="800000"/>
            <a:headEnd/>
            <a:tailEnd/>
          </a:ln>
        </p:spPr>
      </p:pic>
      <p:sp>
        <p:nvSpPr>
          <p:cNvPr id="15" name="Content Placeholder 8"/>
          <p:cNvSpPr txBox="1">
            <a:spLocks/>
          </p:cNvSpPr>
          <p:nvPr/>
        </p:nvSpPr>
        <p:spPr bwMode="auto">
          <a:xfrm>
            <a:off x="642938" y="3643313"/>
            <a:ext cx="4071937" cy="1357312"/>
          </a:xfrm>
          <a:prstGeom prst="rect">
            <a:avLst/>
          </a:prstGeom>
          <a:noFill/>
          <a:ln w="9525">
            <a:noFill/>
            <a:miter lim="800000"/>
            <a:headEnd/>
            <a:tailEnd/>
          </a:ln>
        </p:spPr>
        <p:txBody>
          <a:bodyPr/>
          <a:lstStyle/>
          <a:p>
            <a:pPr marL="342900" indent="-342900" eaLnBrk="0" hangingPunct="0">
              <a:spcBef>
                <a:spcPct val="20000"/>
              </a:spcBef>
              <a:defRPr/>
            </a:pPr>
            <a:r>
              <a:rPr lang="en-US" sz="1400" kern="0" dirty="0">
                <a:latin typeface="+mn-lt"/>
                <a:cs typeface="+mn-cs"/>
              </a:rPr>
              <a:t>Cohort space heat loss</a:t>
            </a:r>
          </a:p>
        </p:txBody>
      </p:sp>
      <p:pic>
        <p:nvPicPr>
          <p:cNvPr id="40971" name="Picture 5"/>
          <p:cNvPicPr>
            <a:picLocks noChangeAspect="1" noChangeArrowheads="1"/>
          </p:cNvPicPr>
          <p:nvPr/>
        </p:nvPicPr>
        <p:blipFill>
          <a:blip r:embed="rId6" cstate="print"/>
          <a:srcRect/>
          <a:stretch>
            <a:fillRect/>
          </a:stretch>
        </p:blipFill>
        <p:spPr bwMode="auto">
          <a:xfrm>
            <a:off x="4572000" y="3887788"/>
            <a:ext cx="4386263" cy="2593975"/>
          </a:xfrm>
          <a:prstGeom prst="rect">
            <a:avLst/>
          </a:prstGeom>
          <a:noFill/>
          <a:ln w="9525">
            <a:noFill/>
            <a:miter lim="800000"/>
            <a:headEnd/>
            <a:tailEnd/>
          </a:ln>
        </p:spPr>
      </p:pic>
      <p:cxnSp>
        <p:nvCxnSpPr>
          <p:cNvPr id="18" name="Straight Arrow Connector 17"/>
          <p:cNvCxnSpPr>
            <a:stCxn id="96258" idx="3"/>
            <a:endCxn id="96259" idx="1"/>
          </p:cNvCxnSpPr>
          <p:nvPr/>
        </p:nvCxnSpPr>
        <p:spPr>
          <a:xfrm>
            <a:off x="4205288" y="2392363"/>
            <a:ext cx="366712" cy="1587"/>
          </a:xfrm>
          <a:prstGeom prst="straightConnector1">
            <a:avLst/>
          </a:prstGeom>
          <a:ln w="38100">
            <a:solidFill>
              <a:srgbClr val="F63F1A"/>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96260" idx="3"/>
            <a:endCxn id="96261" idx="1"/>
          </p:cNvCxnSpPr>
          <p:nvPr/>
        </p:nvCxnSpPr>
        <p:spPr>
          <a:xfrm>
            <a:off x="4143375" y="5180013"/>
            <a:ext cx="428625" cy="4762"/>
          </a:xfrm>
          <a:prstGeom prst="straightConnector1">
            <a:avLst/>
          </a:prstGeom>
          <a:ln w="38100">
            <a:solidFill>
              <a:srgbClr val="F63F1A"/>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96259" idx="2"/>
            <a:endCxn id="96261" idx="0"/>
          </p:cNvCxnSpPr>
          <p:nvPr/>
        </p:nvCxnSpPr>
        <p:spPr>
          <a:xfrm rot="16200000" flipH="1">
            <a:off x="6534150" y="3657600"/>
            <a:ext cx="458788" cy="1588"/>
          </a:xfrm>
          <a:prstGeom prst="straightConnector1">
            <a:avLst/>
          </a:prstGeom>
          <a:ln w="38100">
            <a:solidFill>
              <a:srgbClr val="F63F1A"/>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GB" smtClean="0"/>
              <a:t>Transport : system, instruments and measures</a:t>
            </a:r>
          </a:p>
        </p:txBody>
      </p:sp>
      <p:sp>
        <p:nvSpPr>
          <p:cNvPr id="5" name="Content Placeholder 4"/>
          <p:cNvSpPr>
            <a:spLocks noGrp="1"/>
          </p:cNvSpPr>
          <p:nvPr>
            <p:ph idx="1"/>
          </p:nvPr>
        </p:nvSpPr>
        <p:spPr/>
        <p:txBody>
          <a:bodyPr/>
          <a:lstStyle/>
          <a:p>
            <a:endParaRPr lang="en-GB"/>
          </a:p>
        </p:txBody>
      </p:sp>
      <p:pic>
        <p:nvPicPr>
          <p:cNvPr id="21508" name="Picture 5"/>
          <p:cNvPicPr>
            <a:picLocks noChangeAspect="1" noChangeArrowheads="1"/>
          </p:cNvPicPr>
          <p:nvPr/>
        </p:nvPicPr>
        <p:blipFill>
          <a:blip r:embed="rId3" cstate="print"/>
          <a:srcRect/>
          <a:stretch>
            <a:fillRect/>
          </a:stretch>
        </p:blipFill>
        <p:spPr bwMode="auto">
          <a:xfrm>
            <a:off x="1976438" y="1000125"/>
            <a:ext cx="7167562" cy="5857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18" name="Object 2">
            <a:hlinkClick r:id="" action="ppaction://ole?verb=0"/>
          </p:cNvPr>
          <p:cNvGraphicFramePr>
            <a:graphicFrameLocks/>
          </p:cNvGraphicFramePr>
          <p:nvPr/>
        </p:nvGraphicFramePr>
        <p:xfrm>
          <a:off x="2217738" y="762000"/>
          <a:ext cx="5756275" cy="5803900"/>
        </p:xfrm>
        <a:graphic>
          <a:graphicData uri="http://schemas.openxmlformats.org/presentationml/2006/ole">
            <mc:AlternateContent xmlns:mc="http://schemas.openxmlformats.org/markup-compatibility/2006">
              <mc:Choice xmlns:v="urn:schemas-microsoft-com:vml" Requires="v">
                <p:oleObj spid="_x0000_s1038" r:id="rId4" imgW="5754600" imgH="5802120" progId="">
                  <p:embed/>
                </p:oleObj>
              </mc:Choice>
              <mc:Fallback>
                <p:oleObj r:id="rId4" imgW="5754600" imgH="5802120" progId="">
                  <p:embed/>
                  <p:pic>
                    <p:nvPicPr>
                      <p:cNvPr id="0"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17738" y="762000"/>
                        <a:ext cx="5756275" cy="580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4819" name="Picture 3"/>
          <p:cNvPicPr>
            <a:picLocks noChangeArrowheads="1"/>
          </p:cNvPicPr>
          <p:nvPr/>
        </p:nvPicPr>
        <p:blipFill>
          <a:blip r:embed="rId6" cstate="print"/>
          <a:srcRect/>
          <a:stretch>
            <a:fillRect/>
          </a:stretch>
        </p:blipFill>
        <p:spPr bwMode="auto">
          <a:xfrm>
            <a:off x="7772400" y="560388"/>
            <a:ext cx="782638" cy="595312"/>
          </a:xfrm>
          <a:prstGeom prst="rect">
            <a:avLst/>
          </a:prstGeom>
          <a:noFill/>
          <a:ln w="12700">
            <a:noFill/>
            <a:miter lim="800000"/>
            <a:headEnd/>
            <a:tailEnd/>
          </a:ln>
          <a:effectLst/>
        </p:spPr>
      </p:pic>
      <p:sp>
        <p:nvSpPr>
          <p:cNvPr id="5" name="Title 4"/>
          <p:cNvSpPr>
            <a:spLocks noGrp="1"/>
          </p:cNvSpPr>
          <p:nvPr>
            <p:ph type="title"/>
          </p:nvPr>
        </p:nvSpPr>
        <p:spPr/>
        <p:txBody>
          <a:bodyPr/>
          <a:lstStyle/>
          <a:p>
            <a:r>
              <a:rPr lang="en-US" dirty="0" smtClean="0">
                <a:solidFill>
                  <a:schemeClr val="accent2"/>
                </a:solidFill>
              </a:rPr>
              <a:t>Overview</a:t>
            </a:r>
            <a:endParaRPr lang="en-GB" dirty="0"/>
          </a:p>
        </p:txBody>
      </p:sp>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chemeClr val="accent2"/>
                </a:solidFill>
              </a:rPr>
              <a:t>Local impacts</a:t>
            </a:r>
            <a:br>
              <a:rPr lang="en-US" dirty="0" smtClean="0">
                <a:solidFill>
                  <a:schemeClr val="accent2"/>
                </a:solidFill>
              </a:rPr>
            </a:br>
            <a:endParaRPr lang="en-GB" dirty="0"/>
          </a:p>
        </p:txBody>
      </p:sp>
      <p:pic>
        <p:nvPicPr>
          <p:cNvPr id="55298" name="Picture 2"/>
          <p:cNvPicPr>
            <a:picLocks noChangeArrowheads="1"/>
          </p:cNvPicPr>
          <p:nvPr/>
        </p:nvPicPr>
        <p:blipFill>
          <a:blip r:embed="rId3" cstate="print"/>
          <a:srcRect/>
          <a:stretch>
            <a:fillRect/>
          </a:stretch>
        </p:blipFill>
        <p:spPr bwMode="auto">
          <a:xfrm>
            <a:off x="7772400" y="561975"/>
            <a:ext cx="782638" cy="593725"/>
          </a:xfrm>
          <a:prstGeom prst="rect">
            <a:avLst/>
          </a:prstGeom>
          <a:noFill/>
          <a:ln w="12700">
            <a:noFill/>
            <a:miter lim="800000"/>
            <a:headEnd/>
            <a:tailEnd/>
          </a:ln>
          <a:effectLst/>
        </p:spPr>
      </p:pic>
      <p:pic>
        <p:nvPicPr>
          <p:cNvPr id="55300" name="Picture 4"/>
          <p:cNvPicPr>
            <a:picLocks noChangeArrowheads="1"/>
          </p:cNvPicPr>
          <p:nvPr/>
        </p:nvPicPr>
        <p:blipFill>
          <a:blip r:embed="rId4" cstate="print"/>
          <a:srcRect/>
          <a:stretch>
            <a:fillRect/>
          </a:stretch>
        </p:blipFill>
        <p:spPr bwMode="auto">
          <a:xfrm>
            <a:off x="1693863" y="1509713"/>
            <a:ext cx="5770562" cy="4238625"/>
          </a:xfrm>
          <a:prstGeom prst="rect">
            <a:avLst/>
          </a:prstGeom>
          <a:noFill/>
          <a:ln w="12700">
            <a:noFill/>
            <a:miter lim="800000"/>
            <a:headEnd/>
            <a:tailEnd/>
          </a:ln>
          <a:effectLst/>
        </p:spPr>
      </p:pic>
    </p:spTree>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noFill/>
        </p:spPr>
        <p:txBody>
          <a:bodyPr lIns="82278" tIns="41140" rIns="82278" bIns="41140"/>
          <a:lstStyle/>
          <a:p>
            <a:r>
              <a:rPr lang="en-GB" sz="2200" smtClean="0"/>
              <a:t>AviAn – aircraft model</a:t>
            </a:r>
          </a:p>
        </p:txBody>
      </p:sp>
      <p:sp>
        <p:nvSpPr>
          <p:cNvPr id="10" name="Content Placeholder 9"/>
          <p:cNvSpPr>
            <a:spLocks noGrp="1"/>
          </p:cNvSpPr>
          <p:nvPr>
            <p:ph idx="1"/>
          </p:nvPr>
        </p:nvSpPr>
        <p:spPr/>
        <p:txBody>
          <a:bodyPr/>
          <a:lstStyle/>
          <a:p>
            <a:endParaRPr lang="en-GB"/>
          </a:p>
        </p:txBody>
      </p:sp>
      <p:sp>
        <p:nvSpPr>
          <p:cNvPr id="5124" name="Rectangle 3"/>
          <p:cNvSpPr>
            <a:spLocks noChangeArrowheads="1"/>
          </p:cNvSpPr>
          <p:nvPr/>
        </p:nvSpPr>
        <p:spPr bwMode="auto">
          <a:xfrm>
            <a:off x="714375" y="1000125"/>
            <a:ext cx="8070850" cy="5391150"/>
          </a:xfrm>
          <a:prstGeom prst="rect">
            <a:avLst/>
          </a:prstGeom>
          <a:noFill/>
          <a:ln w="25400">
            <a:noFill/>
            <a:miter lim="800000"/>
            <a:headEnd/>
            <a:tailEnd/>
          </a:ln>
        </p:spPr>
        <p:txBody>
          <a:bodyPr lIns="82278" tIns="41140" rIns="82278" bIns="41140"/>
          <a:lstStyle/>
          <a:p>
            <a:pPr marL="306388" indent="-306388" defTabSz="681038" eaLnBrk="0" hangingPunct="0"/>
            <a:endParaRPr lang="en-GB" sz="1600"/>
          </a:p>
          <a:p>
            <a:pPr marL="306388" indent="-306388" defTabSz="681038" eaLnBrk="0" hangingPunct="0"/>
            <a:endParaRPr lang="en-GB" sz="1600"/>
          </a:p>
          <a:p>
            <a:pPr marL="663575" lvl="1" indent="-255588" defTabSz="681038" eaLnBrk="0" hangingPunct="0">
              <a:buFont typeface="Arial" charset="0"/>
              <a:buChar char="•"/>
            </a:pPr>
            <a:endParaRPr lang="en-GB" sz="1600" b="1">
              <a:solidFill>
                <a:srgbClr val="FC0128"/>
              </a:solidFill>
              <a:latin typeface="Times New Roman" pitchFamily="18" charset="0"/>
            </a:endParaRPr>
          </a:p>
        </p:txBody>
      </p:sp>
      <p:sp>
        <p:nvSpPr>
          <p:cNvPr id="5125" name="Rectangle 3"/>
          <p:cNvSpPr>
            <a:spLocks noChangeArrowheads="1"/>
          </p:cNvSpPr>
          <p:nvPr/>
        </p:nvSpPr>
        <p:spPr bwMode="auto">
          <a:xfrm>
            <a:off x="714375" y="1357313"/>
            <a:ext cx="7880350" cy="4648200"/>
          </a:xfrm>
          <a:prstGeom prst="rect">
            <a:avLst/>
          </a:prstGeom>
          <a:noFill/>
          <a:ln w="25400">
            <a:noFill/>
            <a:miter lim="800000"/>
            <a:headEnd/>
            <a:tailEnd/>
          </a:ln>
        </p:spPr>
        <p:txBody>
          <a:bodyPr lIns="82278" tIns="41140" rIns="82278" bIns="41140"/>
          <a:lstStyle/>
          <a:p>
            <a:pPr marL="306388" indent="-306388" defTabSz="681038" eaLnBrk="0" hangingPunct="0"/>
            <a:endParaRPr lang="en-GB">
              <a:latin typeface="Times New Roman" pitchFamily="18" charset="0"/>
            </a:endParaRPr>
          </a:p>
          <a:p>
            <a:pPr marL="306388" indent="-306388" defTabSz="681038" eaLnBrk="0" hangingPunct="0"/>
            <a:endParaRPr lang="en-GB">
              <a:latin typeface="Times New Roman" pitchFamily="18" charset="0"/>
            </a:endParaRPr>
          </a:p>
          <a:p>
            <a:pPr marL="306388" indent="-306388" defTabSz="681038" eaLnBrk="0" hangingPunct="0"/>
            <a:endParaRPr lang="en-GB">
              <a:latin typeface="Times New Roman" pitchFamily="18" charset="0"/>
            </a:endParaRPr>
          </a:p>
          <a:p>
            <a:pPr marL="306388" indent="-306388" defTabSz="681038" eaLnBrk="0" hangingPunct="0"/>
            <a:endParaRPr lang="en-GB">
              <a:latin typeface="Times New Roman" pitchFamily="18" charset="0"/>
            </a:endParaRPr>
          </a:p>
        </p:txBody>
      </p:sp>
      <p:pic>
        <p:nvPicPr>
          <p:cNvPr id="5126" name="Picture 2"/>
          <p:cNvPicPr>
            <a:picLocks noChangeAspect="1" noChangeArrowheads="1"/>
          </p:cNvPicPr>
          <p:nvPr/>
        </p:nvPicPr>
        <p:blipFill>
          <a:blip r:embed="rId4" cstate="print"/>
          <a:srcRect/>
          <a:stretch>
            <a:fillRect/>
          </a:stretch>
        </p:blipFill>
        <p:spPr bwMode="auto">
          <a:xfrm>
            <a:off x="4251325" y="3857625"/>
            <a:ext cx="4892675" cy="2805113"/>
          </a:xfrm>
          <a:prstGeom prst="rect">
            <a:avLst/>
          </a:prstGeom>
          <a:noFill/>
          <a:ln w="9525">
            <a:noFill/>
            <a:miter lim="800000"/>
            <a:headEnd/>
            <a:tailEnd/>
          </a:ln>
        </p:spPr>
      </p:pic>
      <p:pic>
        <p:nvPicPr>
          <p:cNvPr id="5127" name="Picture 3"/>
          <p:cNvPicPr>
            <a:picLocks noChangeAspect="1" noChangeArrowheads="1"/>
          </p:cNvPicPr>
          <p:nvPr/>
        </p:nvPicPr>
        <p:blipFill>
          <a:blip r:embed="rId5" cstate="print"/>
          <a:srcRect/>
          <a:stretch>
            <a:fillRect/>
          </a:stretch>
        </p:blipFill>
        <p:spPr bwMode="auto">
          <a:xfrm>
            <a:off x="4643438" y="1357313"/>
            <a:ext cx="4237037" cy="2428875"/>
          </a:xfrm>
          <a:prstGeom prst="rect">
            <a:avLst/>
          </a:prstGeom>
          <a:noFill/>
          <a:ln w="9525">
            <a:noFill/>
            <a:miter lim="800000"/>
            <a:headEnd/>
            <a:tailEnd/>
          </a:ln>
        </p:spPr>
      </p:pic>
      <p:graphicFrame>
        <p:nvGraphicFramePr>
          <p:cNvPr id="5122" name="Object 2"/>
          <p:cNvGraphicFramePr>
            <a:graphicFrameLocks noChangeAspect="1"/>
          </p:cNvGraphicFramePr>
          <p:nvPr/>
        </p:nvGraphicFramePr>
        <p:xfrm>
          <a:off x="428625" y="2571750"/>
          <a:ext cx="4068763" cy="3416300"/>
        </p:xfrm>
        <a:graphic>
          <a:graphicData uri="http://schemas.openxmlformats.org/presentationml/2006/ole">
            <mc:AlternateContent xmlns:mc="http://schemas.openxmlformats.org/markup-compatibility/2006">
              <mc:Choice xmlns:v="urn:schemas-microsoft-com:vml" Requires="v">
                <p:oleObj spid="_x0000_s2062" name="Chart" r:id="rId6" imgW="6286500" imgH="5276850" progId="Excel.Sheet.8">
                  <p:embed/>
                </p:oleObj>
              </mc:Choice>
              <mc:Fallback>
                <p:oleObj name="Chart" r:id="rId6" imgW="6286500" imgH="5276850" progId="Excel.Sheet.8">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625" y="2571750"/>
                        <a:ext cx="4068763"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8" name="Rectangle 3"/>
          <p:cNvSpPr>
            <a:spLocks noChangeArrowheads="1"/>
          </p:cNvSpPr>
          <p:nvPr/>
        </p:nvSpPr>
        <p:spPr bwMode="auto">
          <a:xfrm>
            <a:off x="428625" y="1143000"/>
            <a:ext cx="4071938" cy="4648200"/>
          </a:xfrm>
          <a:prstGeom prst="rect">
            <a:avLst/>
          </a:prstGeom>
          <a:noFill/>
          <a:ln w="25400">
            <a:noFill/>
            <a:miter lim="800000"/>
            <a:headEnd/>
            <a:tailEnd/>
          </a:ln>
        </p:spPr>
        <p:txBody>
          <a:bodyPr lIns="82278" tIns="41140" rIns="82278" bIns="41140"/>
          <a:lstStyle/>
          <a:p>
            <a:pPr marL="306388" indent="-306388" defTabSz="681038" eaLnBrk="0" hangingPunct="0"/>
            <a:r>
              <a:rPr lang="en-GB">
                <a:latin typeface="Times New Roman" pitchFamily="18" charset="0"/>
              </a:rPr>
              <a:t>Aircraft technically much  more complex in terms of energy  consumption and altitude effects</a:t>
            </a:r>
          </a:p>
          <a:p>
            <a:pPr marL="306388" indent="-306388" defTabSz="681038" eaLnBrk="0" hangingPunct="0">
              <a:buFont typeface="Arial" charset="0"/>
              <a:buChar char="•"/>
            </a:pPr>
            <a:endParaRPr lang="en-GB">
              <a:latin typeface="Times New Roman" pitchFamily="18" charset="0"/>
            </a:endParaRPr>
          </a:p>
          <a:p>
            <a:pPr marL="306388" indent="-306388" defTabSz="681038" eaLnBrk="0" hangingPunct="0"/>
            <a:endParaRPr lang="en-GB">
              <a:latin typeface="Times New Roman" pitchFamily="18"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827088" y="404813"/>
            <a:ext cx="5541962" cy="731837"/>
          </a:xfrm>
        </p:spPr>
        <p:txBody>
          <a:bodyPr/>
          <a:lstStyle/>
          <a:p>
            <a:pPr eaLnBrk="1" hangingPunct="1"/>
            <a:r>
              <a:rPr lang="en-GB" dirty="0" smtClean="0"/>
              <a:t>The energy system: demand and supply options</a:t>
            </a:r>
          </a:p>
        </p:txBody>
      </p:sp>
      <p:sp>
        <p:nvSpPr>
          <p:cNvPr id="26628" name="Rectangle 4"/>
          <p:cNvSpPr>
            <a:spLocks noGrp="1" noChangeArrowheads="1"/>
          </p:cNvSpPr>
          <p:nvPr>
            <p:ph idx="1"/>
          </p:nvPr>
        </p:nvSpPr>
        <p:spPr>
          <a:xfrm>
            <a:off x="611188" y="981075"/>
            <a:ext cx="8137525" cy="431800"/>
          </a:xfrm>
          <a:noFill/>
        </p:spPr>
        <p:txBody>
          <a:bodyPr/>
          <a:lstStyle/>
          <a:p>
            <a:pPr eaLnBrk="1" hangingPunct="1">
              <a:lnSpc>
                <a:spcPct val="90000"/>
              </a:lnSpc>
              <a:buFontTx/>
              <a:buNone/>
            </a:pPr>
            <a:r>
              <a:rPr lang="en-GB" sz="1200" smtClean="0"/>
              <a:t>Energy demands and sources can be linked in many ways. The appropriate linkage depends on a complex of their distribution in space and time, and the economics of the technologies used.</a:t>
            </a:r>
          </a:p>
        </p:txBody>
      </p:sp>
      <p:sp>
        <p:nvSpPr>
          <p:cNvPr id="26626" name="Slide Number Placeholder 5"/>
          <p:cNvSpPr>
            <a:spLocks noGrp="1"/>
          </p:cNvSpPr>
          <p:nvPr>
            <p:ph type="sldNum" sz="quarter" idx="12"/>
          </p:nvPr>
        </p:nvSpPr>
        <p:spPr>
          <a:xfrm>
            <a:off x="6553200" y="6245225"/>
            <a:ext cx="2133600" cy="476250"/>
          </a:xfrm>
          <a:noFill/>
        </p:spPr>
        <p:txBody>
          <a:bodyPr/>
          <a:lstStyle/>
          <a:p>
            <a:fld id="{4ECBBD9A-584D-480F-A8DB-8C5DD7DA00FB}" type="slidenum">
              <a:rPr lang="en-US" smtClean="0"/>
              <a:pPr/>
              <a:t>5</a:t>
            </a:fld>
            <a:endParaRPr lang="en-US" smtClean="0"/>
          </a:p>
        </p:txBody>
      </p:sp>
      <p:pic>
        <p:nvPicPr>
          <p:cNvPr id="26629" name="Picture 8"/>
          <p:cNvPicPr>
            <a:picLocks noChangeAspect="1" noChangeArrowheads="1"/>
          </p:cNvPicPr>
          <p:nvPr/>
        </p:nvPicPr>
        <p:blipFill>
          <a:blip r:embed="rId3" cstate="print"/>
          <a:srcRect/>
          <a:stretch>
            <a:fillRect/>
          </a:stretch>
        </p:blipFill>
        <p:spPr bwMode="auto">
          <a:xfrm>
            <a:off x="357188" y="1428750"/>
            <a:ext cx="8620125" cy="5248275"/>
          </a:xfrm>
          <a:prstGeom prst="rect">
            <a:avLst/>
          </a:prstGeom>
          <a:noFill/>
          <a:ln w="9525">
            <a:noFill/>
            <a:miter lim="800000"/>
            <a:headEnd/>
            <a:tailEnd/>
          </a:ln>
        </p:spPr>
      </p:pic>
    </p:spTree>
    <p:extLst>
      <p:ext uri="{BB962C8B-B14F-4D97-AF65-F5344CB8AC3E}">
        <p14:creationId xmlns:p14="http://schemas.microsoft.com/office/powerpoint/2010/main" val="35901574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Switch to optimisation</a:t>
            </a:r>
            <a:endParaRPr lang="en-GB" dirty="0"/>
          </a:p>
        </p:txBody>
      </p:sp>
      <p:sp>
        <p:nvSpPr>
          <p:cNvPr id="3" name="Content Placeholder 2"/>
          <p:cNvSpPr>
            <a:spLocks noGrp="1"/>
          </p:cNvSpPr>
          <p:nvPr>
            <p:ph idx="1"/>
          </p:nvPr>
        </p:nvSpPr>
        <p:spPr/>
        <p:txBody>
          <a:bodyPr/>
          <a:lstStyle/>
          <a:p>
            <a:pPr lvl="1"/>
            <a:endParaRPr lang="en-GB" dirty="0"/>
          </a:p>
        </p:txBody>
      </p:sp>
      <p:sp>
        <p:nvSpPr>
          <p:cNvPr id="4" name="Slide Number Placeholder 3"/>
          <p:cNvSpPr>
            <a:spLocks noGrp="1"/>
          </p:cNvSpPr>
          <p:nvPr>
            <p:ph type="sldNum" sz="quarter" idx="12"/>
          </p:nvPr>
        </p:nvSpPr>
        <p:spPr/>
        <p:txBody>
          <a:bodyPr/>
          <a:lstStyle/>
          <a:p>
            <a:fld id="{70E2A97C-DA7A-459D-BEB2-C467076B0435}" type="slidenum">
              <a:rPr lang="en-GB" smtClean="0"/>
              <a:pPr/>
              <a:t>50</a:t>
            </a:fld>
            <a:endParaRPr lang="en-GB"/>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Modelling work</a:t>
            </a:r>
            <a:endParaRPr lang="en-GB" dirty="0"/>
          </a:p>
        </p:txBody>
      </p:sp>
      <p:sp>
        <p:nvSpPr>
          <p:cNvPr id="3" name="Content Placeholder 2"/>
          <p:cNvSpPr>
            <a:spLocks noGrp="1"/>
          </p:cNvSpPr>
          <p:nvPr>
            <p:ph idx="1"/>
          </p:nvPr>
        </p:nvSpPr>
        <p:spPr/>
        <p:txBody>
          <a:bodyPr/>
          <a:lstStyle/>
          <a:p>
            <a:r>
              <a:rPr lang="en-GB" dirty="0" smtClean="0"/>
              <a:t>Look at spreadsheet model</a:t>
            </a:r>
          </a:p>
          <a:p>
            <a:endParaRPr lang="en-GB" dirty="0" smtClean="0"/>
          </a:p>
          <a:p>
            <a:r>
              <a:rPr lang="en-GB" dirty="0" smtClean="0"/>
              <a:t>Google other models</a:t>
            </a:r>
          </a:p>
          <a:p>
            <a:endParaRPr lang="en-GB" dirty="0" smtClean="0"/>
          </a:p>
          <a:p>
            <a:r>
              <a:rPr lang="en-GB" dirty="0" smtClean="0"/>
              <a:t>Questions:</a:t>
            </a:r>
          </a:p>
          <a:p>
            <a:pPr lvl="1"/>
            <a:r>
              <a:rPr lang="en-GB" dirty="0" smtClean="0"/>
              <a:t>What questions/objectives are being addressed?</a:t>
            </a:r>
          </a:p>
          <a:p>
            <a:pPr lvl="1"/>
            <a:r>
              <a:rPr lang="en-GB" dirty="0" smtClean="0"/>
              <a:t>Who is modelling?</a:t>
            </a:r>
            <a:endParaRPr lang="en-GB" smtClean="0"/>
          </a:p>
          <a:p>
            <a:pPr lvl="1"/>
            <a:r>
              <a:rPr lang="en-GB" smtClean="0"/>
              <a:t>Which </a:t>
            </a:r>
            <a:r>
              <a:rPr lang="en-GB" dirty="0" smtClean="0"/>
              <a:t>system is being studied?</a:t>
            </a:r>
          </a:p>
          <a:p>
            <a:pPr lvl="1"/>
            <a:r>
              <a:rPr lang="en-GB" dirty="0" smtClean="0"/>
              <a:t>What are its boundaries?</a:t>
            </a:r>
          </a:p>
          <a:p>
            <a:pPr lvl="1"/>
            <a:r>
              <a:rPr lang="en-GB" dirty="0" smtClean="0"/>
              <a:t>What sort of  model is it?</a:t>
            </a:r>
          </a:p>
          <a:p>
            <a:pPr lvl="1"/>
            <a:r>
              <a:rPr lang="en-GB" dirty="0" smtClean="0"/>
              <a:t>What are exogenous assumptions?</a:t>
            </a:r>
          </a:p>
          <a:p>
            <a:pPr lvl="1"/>
            <a:r>
              <a:rPr lang="en-GB" dirty="0" smtClean="0"/>
              <a:t>Which techniques are used?</a:t>
            </a:r>
          </a:p>
          <a:p>
            <a:pPr lvl="1"/>
            <a:r>
              <a:rPr lang="en-GB" dirty="0" smtClean="0"/>
              <a:t>How is the model validated?</a:t>
            </a:r>
          </a:p>
          <a:p>
            <a:pPr lvl="1"/>
            <a:r>
              <a:rPr lang="en-GB" dirty="0" smtClean="0"/>
              <a:t>How might its results change?</a:t>
            </a:r>
          </a:p>
          <a:p>
            <a:pPr lvl="1"/>
            <a:endParaRPr lang="en-GB" dirty="0"/>
          </a:p>
        </p:txBody>
      </p:sp>
      <p:sp>
        <p:nvSpPr>
          <p:cNvPr id="4" name="Slide Number Placeholder 3"/>
          <p:cNvSpPr>
            <a:spLocks noGrp="1"/>
          </p:cNvSpPr>
          <p:nvPr>
            <p:ph type="sldNum" sz="quarter" idx="12"/>
          </p:nvPr>
        </p:nvSpPr>
        <p:spPr/>
        <p:txBody>
          <a:bodyPr/>
          <a:lstStyle/>
          <a:p>
            <a:fld id="{70E2A97C-DA7A-459D-BEB2-C467076B0435}" type="slidenum">
              <a:rPr lang="en-GB" smtClean="0"/>
              <a:pPr/>
              <a:t>51</a:t>
            </a:fld>
            <a:endParaRPr lang="en-GB"/>
          </a:p>
        </p:txBody>
      </p:sp>
    </p:spTree>
    <p:extLst>
      <p:ext uri="{BB962C8B-B14F-4D97-AF65-F5344CB8AC3E}">
        <p14:creationId xmlns:p14="http://schemas.microsoft.com/office/powerpoint/2010/main" val="39355904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a model?</a:t>
            </a:r>
            <a:endParaRPr lang="en-GB" dirty="0"/>
          </a:p>
        </p:txBody>
      </p:sp>
      <p:sp>
        <p:nvSpPr>
          <p:cNvPr id="3" name="Content Placeholder 2"/>
          <p:cNvSpPr>
            <a:spLocks noGrp="1"/>
          </p:cNvSpPr>
          <p:nvPr>
            <p:ph idx="1"/>
          </p:nvPr>
        </p:nvSpPr>
        <p:spPr/>
        <p:txBody>
          <a:bodyPr/>
          <a:lstStyle/>
          <a:p>
            <a:r>
              <a:rPr lang="en-GB" dirty="0" smtClean="0"/>
              <a:t>Must at least include a mathematical representation of a physical system (social and/or technological) bounded in space and time</a:t>
            </a:r>
          </a:p>
          <a:p>
            <a:pPr lvl="1"/>
            <a:r>
              <a:rPr lang="en-GB" dirty="0" smtClean="0"/>
              <a:t>Past state and Internal relationships based on historical data</a:t>
            </a:r>
          </a:p>
          <a:p>
            <a:pPr lvl="1"/>
            <a:r>
              <a:rPr lang="en-GB" dirty="0" smtClean="0"/>
              <a:t>Exogenous data inputs:</a:t>
            </a:r>
          </a:p>
          <a:p>
            <a:pPr lvl="2"/>
            <a:r>
              <a:rPr lang="en-GB" dirty="0" smtClean="0"/>
              <a:t>Initial system state based on historical data</a:t>
            </a:r>
          </a:p>
          <a:p>
            <a:pPr lvl="2"/>
            <a:r>
              <a:rPr lang="en-GB" dirty="0" smtClean="0"/>
              <a:t>Future values from system environment</a:t>
            </a:r>
          </a:p>
          <a:p>
            <a:pPr lvl="2"/>
            <a:endParaRPr lang="en-GB" dirty="0" smtClean="0"/>
          </a:p>
          <a:p>
            <a:r>
              <a:rPr lang="en-GB" dirty="0" smtClean="0"/>
              <a:t>Domains of model</a:t>
            </a:r>
          </a:p>
          <a:p>
            <a:pPr lvl="1"/>
            <a:r>
              <a:rPr lang="en-GB" dirty="0" smtClean="0"/>
              <a:t>Physical variables only</a:t>
            </a:r>
          </a:p>
          <a:p>
            <a:pPr lvl="1"/>
            <a:r>
              <a:rPr lang="en-GB" dirty="0" smtClean="0"/>
              <a:t>Behavioural: social, economic</a:t>
            </a:r>
          </a:p>
          <a:p>
            <a:endParaRPr lang="en-GB" dirty="0" smtClean="0"/>
          </a:p>
          <a:p>
            <a:r>
              <a:rPr lang="en-GB" dirty="0" smtClean="0"/>
              <a:t>Some types and methods of modelling</a:t>
            </a:r>
          </a:p>
          <a:p>
            <a:pPr lvl="1"/>
            <a:r>
              <a:rPr lang="en-GB" dirty="0" smtClean="0"/>
              <a:t>Dynamic and static</a:t>
            </a:r>
          </a:p>
          <a:p>
            <a:pPr lvl="1"/>
            <a:r>
              <a:rPr lang="en-GB" dirty="0" smtClean="0"/>
              <a:t>Simulation: with differential equations</a:t>
            </a:r>
          </a:p>
          <a:p>
            <a:pPr lvl="1"/>
            <a:r>
              <a:rPr lang="en-GB" dirty="0" smtClean="0"/>
              <a:t>Statistical: Monte Carlo</a:t>
            </a:r>
          </a:p>
          <a:p>
            <a:pPr lvl="1"/>
            <a:r>
              <a:rPr lang="en-GB" dirty="0" smtClean="0"/>
              <a:t>Optimisation: linear /non linear programming, genetic algorithms, etc. </a:t>
            </a:r>
          </a:p>
          <a:p>
            <a:pPr lvl="1"/>
            <a:endParaRPr lang="en-GB" dirty="0" smtClean="0"/>
          </a:p>
          <a:p>
            <a:r>
              <a:rPr lang="en-GB" dirty="0" smtClean="0"/>
              <a:t>Models are a form of human knowledge, and are incomplete and inaccurate, as any other form of knowledge about the physical world.</a:t>
            </a:r>
          </a:p>
          <a:p>
            <a:pPr lvl="1"/>
            <a:endParaRPr lang="en-GB" dirty="0" smtClean="0"/>
          </a:p>
          <a:p>
            <a:endParaRPr lang="en-GB" dirty="0"/>
          </a:p>
        </p:txBody>
      </p:sp>
      <p:sp>
        <p:nvSpPr>
          <p:cNvPr id="4" name="Slide Number Placeholder 3"/>
          <p:cNvSpPr>
            <a:spLocks noGrp="1"/>
          </p:cNvSpPr>
          <p:nvPr>
            <p:ph type="sldNum" sz="quarter" idx="12"/>
          </p:nvPr>
        </p:nvSpPr>
        <p:spPr/>
        <p:txBody>
          <a:bodyPr/>
          <a:lstStyle/>
          <a:p>
            <a:fld id="{70E2A97C-DA7A-459D-BEB2-C467076B0435}" type="slidenum">
              <a:rPr lang="en-GB" smtClean="0"/>
              <a:pPr/>
              <a:t>6</a:t>
            </a:fld>
            <a:endParaRPr lang="en-GB"/>
          </a:p>
        </p:txBody>
      </p:sp>
    </p:spTree>
    <p:extLst>
      <p:ext uri="{BB962C8B-B14F-4D97-AF65-F5344CB8AC3E}">
        <p14:creationId xmlns:p14="http://schemas.microsoft.com/office/powerpoint/2010/main" val="4709043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pPr eaLnBrk="1" hangingPunct="1"/>
            <a:r>
              <a:rPr lang="en-GB" dirty="0" smtClean="0"/>
              <a:t>The society, energy environment system and models</a:t>
            </a:r>
          </a:p>
        </p:txBody>
      </p:sp>
      <p:sp>
        <p:nvSpPr>
          <p:cNvPr id="6" name="Content Placeholder 5"/>
          <p:cNvSpPr>
            <a:spLocks noGrp="1"/>
          </p:cNvSpPr>
          <p:nvPr>
            <p:ph idx="1"/>
          </p:nvPr>
        </p:nvSpPr>
        <p:spPr>
          <a:xfrm>
            <a:off x="428596" y="1571612"/>
            <a:ext cx="8229600" cy="4697427"/>
          </a:xfrm>
        </p:spPr>
        <p:txBody>
          <a:bodyPr/>
          <a:lstStyle/>
          <a:p>
            <a:endParaRPr lang="en-GB" dirty="0"/>
          </a:p>
        </p:txBody>
      </p:sp>
      <p:sp>
        <p:nvSpPr>
          <p:cNvPr id="26626" name="Slide Number Placeholder 5"/>
          <p:cNvSpPr>
            <a:spLocks noGrp="1"/>
          </p:cNvSpPr>
          <p:nvPr>
            <p:ph type="sldNum" sz="quarter" idx="12"/>
          </p:nvPr>
        </p:nvSpPr>
        <p:spPr>
          <a:noFill/>
        </p:spPr>
        <p:txBody>
          <a:bodyPr/>
          <a:lstStyle/>
          <a:p>
            <a:fld id="{4ECBBD9A-584D-480F-A8DB-8C5DD7DA00FB}" type="slidenum">
              <a:rPr lang="en-US" smtClean="0"/>
              <a:pPr/>
              <a:t>7</a:t>
            </a:fld>
            <a:endParaRPr lang="en-US" smtClean="0"/>
          </a:p>
        </p:txBody>
      </p:sp>
      <p:pic>
        <p:nvPicPr>
          <p:cNvPr id="862209" name="Picture 1"/>
          <p:cNvPicPr>
            <a:picLocks noChangeAspect="1" noChangeArrowheads="1"/>
          </p:cNvPicPr>
          <p:nvPr/>
        </p:nvPicPr>
        <p:blipFill>
          <a:blip r:embed="rId3" cstate="print"/>
          <a:srcRect/>
          <a:stretch>
            <a:fillRect/>
          </a:stretch>
        </p:blipFill>
        <p:spPr bwMode="auto">
          <a:xfrm>
            <a:off x="2143108" y="1606190"/>
            <a:ext cx="6046156" cy="45374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modelling process</a:t>
            </a:r>
            <a:endParaRPr lang="en-GB" dirty="0"/>
          </a:p>
        </p:txBody>
      </p:sp>
      <p:sp>
        <p:nvSpPr>
          <p:cNvPr id="3" name="Content Placeholder 2"/>
          <p:cNvSpPr>
            <a:spLocks noGrp="1"/>
          </p:cNvSpPr>
          <p:nvPr>
            <p:ph idx="1"/>
          </p:nvPr>
        </p:nvSpPr>
        <p:spPr/>
        <p:txBody>
          <a:bodyPr/>
          <a:lstStyle/>
          <a:p>
            <a:r>
              <a:rPr lang="en-GB" dirty="0" smtClean="0"/>
              <a:t>What is the question? What is the curiosity?</a:t>
            </a:r>
          </a:p>
          <a:p>
            <a:endParaRPr lang="en-GB" dirty="0" smtClean="0"/>
          </a:p>
          <a:p>
            <a:r>
              <a:rPr lang="en-GB" dirty="0" smtClean="0"/>
              <a:t>Collation of information about the world</a:t>
            </a:r>
          </a:p>
          <a:p>
            <a:pPr lvl="1"/>
            <a:r>
              <a:rPr lang="en-GB" dirty="0" smtClean="0"/>
              <a:t>Processes – how do things work?</a:t>
            </a:r>
          </a:p>
          <a:p>
            <a:pPr lvl="1"/>
            <a:r>
              <a:rPr lang="en-GB" dirty="0" smtClean="0"/>
              <a:t>Historical state of the system being modelled and exogenous factors </a:t>
            </a:r>
          </a:p>
          <a:p>
            <a:pPr lvl="1"/>
            <a:endParaRPr lang="en-GB" dirty="0" smtClean="0"/>
          </a:p>
          <a:p>
            <a:r>
              <a:rPr lang="en-GB" dirty="0" smtClean="0"/>
              <a:t>Build a model</a:t>
            </a:r>
          </a:p>
          <a:p>
            <a:pPr lvl="1"/>
            <a:r>
              <a:rPr lang="en-GB" dirty="0" smtClean="0"/>
              <a:t>Structure data</a:t>
            </a:r>
          </a:p>
          <a:p>
            <a:pPr lvl="1"/>
            <a:r>
              <a:rPr lang="en-GB" dirty="0" smtClean="0"/>
              <a:t>What software and hardware environment will be used?</a:t>
            </a:r>
          </a:p>
          <a:p>
            <a:pPr lvl="1"/>
            <a:r>
              <a:rPr lang="en-GB" dirty="0" smtClean="0"/>
              <a:t>Write programme to</a:t>
            </a:r>
          </a:p>
          <a:p>
            <a:pPr lvl="2"/>
            <a:r>
              <a:rPr lang="en-GB" dirty="0" smtClean="0"/>
              <a:t>input data</a:t>
            </a:r>
          </a:p>
          <a:p>
            <a:pPr lvl="2"/>
            <a:r>
              <a:rPr lang="en-GB" dirty="0" smtClean="0"/>
              <a:t>emulate processes, simulate, optimise</a:t>
            </a:r>
          </a:p>
          <a:p>
            <a:pPr lvl="2"/>
            <a:r>
              <a:rPr lang="en-GB" dirty="0"/>
              <a:t>o</a:t>
            </a:r>
            <a:r>
              <a:rPr lang="en-GB" dirty="0" smtClean="0"/>
              <a:t>utput data</a:t>
            </a:r>
          </a:p>
          <a:p>
            <a:endParaRPr lang="en-GB" dirty="0" smtClean="0"/>
          </a:p>
          <a:p>
            <a:r>
              <a:rPr lang="en-GB" dirty="0" smtClean="0"/>
              <a:t>Validate the model</a:t>
            </a:r>
          </a:p>
          <a:p>
            <a:pPr lvl="1"/>
            <a:r>
              <a:rPr lang="en-GB" dirty="0" smtClean="0"/>
              <a:t>Does the model reflect reality as described by historical data?</a:t>
            </a:r>
          </a:p>
          <a:p>
            <a:endParaRPr lang="en-GB" dirty="0" smtClean="0"/>
          </a:p>
          <a:p>
            <a:r>
              <a:rPr lang="en-GB" dirty="0" smtClean="0"/>
              <a:t>Practicalities</a:t>
            </a:r>
          </a:p>
          <a:p>
            <a:pPr lvl="1"/>
            <a:r>
              <a:rPr lang="en-GB" dirty="0" smtClean="0"/>
              <a:t>Money?</a:t>
            </a:r>
          </a:p>
          <a:p>
            <a:pPr lvl="1"/>
            <a:r>
              <a:rPr lang="en-GB" dirty="0" smtClean="0"/>
              <a:t>Who will build model?</a:t>
            </a:r>
          </a:p>
          <a:p>
            <a:pPr lvl="1"/>
            <a:r>
              <a:rPr lang="en-GB" dirty="0" smtClean="0"/>
              <a:t>Who will run it?</a:t>
            </a:r>
          </a:p>
          <a:p>
            <a:pPr lvl="1"/>
            <a:endParaRPr lang="en-GB" dirty="0" smtClean="0"/>
          </a:p>
          <a:p>
            <a:endParaRPr lang="en-GB" dirty="0"/>
          </a:p>
        </p:txBody>
      </p:sp>
      <p:sp>
        <p:nvSpPr>
          <p:cNvPr id="4" name="Slide Number Placeholder 3"/>
          <p:cNvSpPr>
            <a:spLocks noGrp="1"/>
          </p:cNvSpPr>
          <p:nvPr>
            <p:ph type="sldNum" sz="quarter" idx="12"/>
          </p:nvPr>
        </p:nvSpPr>
        <p:spPr/>
        <p:txBody>
          <a:bodyPr/>
          <a:lstStyle/>
          <a:p>
            <a:fld id="{70E2A97C-DA7A-459D-BEB2-C467076B0435}" type="slidenum">
              <a:rPr lang="en-GB" smtClean="0"/>
              <a:pPr/>
              <a:t>8</a:t>
            </a:fld>
            <a:endParaRPr lang="en-GB"/>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Model and data implementation</a:t>
            </a:r>
          </a:p>
        </p:txBody>
      </p:sp>
      <p:sp>
        <p:nvSpPr>
          <p:cNvPr id="3" name="Content Placeholder 2"/>
          <p:cNvSpPr>
            <a:spLocks noGrp="1"/>
          </p:cNvSpPr>
          <p:nvPr>
            <p:ph idx="1"/>
          </p:nvPr>
        </p:nvSpPr>
        <p:spPr>
          <a:xfrm>
            <a:off x="395536" y="1052736"/>
            <a:ext cx="8229600" cy="4697427"/>
          </a:xfrm>
        </p:spPr>
        <p:txBody>
          <a:bodyPr/>
          <a:lstStyle/>
          <a:p>
            <a:pPr marL="0" indent="0">
              <a:buNone/>
            </a:pPr>
            <a:r>
              <a:rPr lang="en-GB" b="1" dirty="0" smtClean="0"/>
              <a:t>Model</a:t>
            </a:r>
          </a:p>
          <a:p>
            <a:pPr marL="0" indent="0">
              <a:buNone/>
            </a:pPr>
            <a:r>
              <a:rPr lang="en-GB" dirty="0" smtClean="0"/>
              <a:t>Any Turing machine will do!</a:t>
            </a:r>
          </a:p>
          <a:p>
            <a:pPr marL="0" indent="0">
              <a:buNone/>
            </a:pPr>
            <a:endParaRPr lang="en-GB" dirty="0" smtClean="0"/>
          </a:p>
          <a:p>
            <a:r>
              <a:rPr lang="en-GB" dirty="0" smtClean="0"/>
              <a:t>Any programmable system: Excel/VBA, FORTRAN, </a:t>
            </a:r>
            <a:r>
              <a:rPr lang="en-GB" dirty="0" err="1" smtClean="0"/>
              <a:t>Matlab</a:t>
            </a:r>
            <a:r>
              <a:rPr lang="en-GB" dirty="0" smtClean="0"/>
              <a:t>, Python, C…….</a:t>
            </a:r>
          </a:p>
          <a:p>
            <a:endParaRPr lang="en-GB" dirty="0" smtClean="0"/>
          </a:p>
          <a:p>
            <a:r>
              <a:rPr lang="en-GB" dirty="0" smtClean="0"/>
              <a:t>Some higher level packages built on programming language: GAMS, optimizers, simulators</a:t>
            </a:r>
          </a:p>
          <a:p>
            <a:endParaRPr lang="en-GB" dirty="0"/>
          </a:p>
          <a:p>
            <a:r>
              <a:rPr lang="en-GB" dirty="0"/>
              <a:t>To run in environments: Windows, Mac, Unix</a:t>
            </a:r>
            <a:r>
              <a:rPr lang="en-GB" dirty="0" smtClean="0"/>
              <a:t>….</a:t>
            </a:r>
          </a:p>
          <a:p>
            <a:endParaRPr lang="en-GB" dirty="0"/>
          </a:p>
          <a:p>
            <a:r>
              <a:rPr lang="en-GB" dirty="0" smtClean="0"/>
              <a:t>Models </a:t>
            </a:r>
            <a:r>
              <a:rPr lang="en-GB" dirty="0" smtClean="0"/>
              <a:t>previously developed: EnergyPlus, TAS, MARKAL…</a:t>
            </a:r>
            <a:endParaRPr lang="en-GB" dirty="0"/>
          </a:p>
          <a:p>
            <a:endParaRPr lang="en-GB" dirty="0"/>
          </a:p>
          <a:p>
            <a:pPr marL="0" indent="0">
              <a:buNone/>
            </a:pPr>
            <a:r>
              <a:rPr lang="en-GB" dirty="0" smtClean="0"/>
              <a:t>Choice depends on:</a:t>
            </a:r>
          </a:p>
          <a:p>
            <a:r>
              <a:rPr lang="en-GB" dirty="0" smtClean="0"/>
              <a:t>Questions, needs</a:t>
            </a:r>
          </a:p>
          <a:p>
            <a:r>
              <a:rPr lang="en-GB" dirty="0" smtClean="0"/>
              <a:t>Users’ and developers’ </a:t>
            </a:r>
            <a:r>
              <a:rPr lang="en-GB" dirty="0" smtClean="0"/>
              <a:t>knowledge</a:t>
            </a:r>
          </a:p>
          <a:p>
            <a:r>
              <a:rPr lang="en-GB" dirty="0" smtClean="0"/>
              <a:t>Software </a:t>
            </a:r>
            <a:r>
              <a:rPr lang="en-GB" dirty="0" smtClean="0"/>
              <a:t>and systems of users</a:t>
            </a:r>
          </a:p>
          <a:p>
            <a:r>
              <a:rPr lang="en-GB" dirty="0" smtClean="0"/>
              <a:t>Special requirements; speed, packages, graphics etc.</a:t>
            </a:r>
          </a:p>
          <a:p>
            <a:pPr marL="0" indent="0">
              <a:buNone/>
            </a:pPr>
            <a:endParaRPr lang="en-GB" dirty="0"/>
          </a:p>
          <a:p>
            <a:pPr marL="0" indent="0">
              <a:buNone/>
            </a:pPr>
            <a:r>
              <a:rPr lang="en-GB" b="1" dirty="0" smtClean="0"/>
              <a:t>Data</a:t>
            </a:r>
          </a:p>
          <a:p>
            <a:pPr marL="0" indent="0">
              <a:buNone/>
            </a:pPr>
            <a:r>
              <a:rPr lang="en-GB" dirty="0" smtClean="0"/>
              <a:t>Most computer languages have routines to read and write to databases</a:t>
            </a:r>
          </a:p>
          <a:p>
            <a:r>
              <a:rPr lang="en-GB" dirty="0" smtClean="0"/>
              <a:t>Small </a:t>
            </a:r>
            <a:r>
              <a:rPr lang="en-GB" dirty="0" err="1" smtClean="0"/>
              <a:t>dbs</a:t>
            </a:r>
            <a:r>
              <a:rPr lang="en-GB" dirty="0" smtClean="0"/>
              <a:t>: </a:t>
            </a:r>
            <a:r>
              <a:rPr lang="en-GB" dirty="0" smtClean="0"/>
              <a:t>Excel etc.</a:t>
            </a:r>
          </a:p>
          <a:p>
            <a:r>
              <a:rPr lang="en-GB" dirty="0" smtClean="0"/>
              <a:t>Large </a:t>
            </a:r>
            <a:r>
              <a:rPr lang="en-GB" dirty="0" err="1" smtClean="0"/>
              <a:t>dbs</a:t>
            </a:r>
            <a:r>
              <a:rPr lang="en-GB" dirty="0" smtClean="0"/>
              <a:t>: Access, SQL</a:t>
            </a:r>
            <a:endParaRPr lang="en-GB" dirty="0"/>
          </a:p>
        </p:txBody>
      </p:sp>
      <p:sp>
        <p:nvSpPr>
          <p:cNvPr id="4" name="Slide Number Placeholder 3"/>
          <p:cNvSpPr>
            <a:spLocks noGrp="1"/>
          </p:cNvSpPr>
          <p:nvPr>
            <p:ph type="sldNum" sz="quarter" idx="12"/>
          </p:nvPr>
        </p:nvSpPr>
        <p:spPr/>
        <p:txBody>
          <a:bodyPr/>
          <a:lstStyle/>
          <a:p>
            <a:fld id="{70E2A97C-DA7A-459D-BEB2-C467076B0435}" type="slidenum">
              <a:rPr lang="en-GB" smtClean="0"/>
              <a:pPr/>
              <a:t>9</a:t>
            </a:fld>
            <a:endParaRPr lang="en-GB"/>
          </a:p>
        </p:txBody>
      </p:sp>
    </p:spTree>
    <p:extLst>
      <p:ext uri="{BB962C8B-B14F-4D97-AF65-F5344CB8AC3E}">
        <p14:creationId xmlns:p14="http://schemas.microsoft.com/office/powerpoint/2010/main" val="1790083651"/>
      </p:ext>
    </p:extLst>
  </p:cSld>
  <p:clrMapOvr>
    <a:masterClrMapping/>
  </p:clrMapOvr>
  <p:timing>
    <p:tnLst>
      <p:par>
        <p:cTn id="1" dur="indefinite" restart="never" nodeType="tmRoot"/>
      </p:par>
    </p:tnLst>
  </p:timing>
</p:sld>
</file>

<file path=ppt/theme/theme1.xml><?xml version="1.0" encoding="utf-8"?>
<a:theme xmlns:a="http://schemas.openxmlformats.org/drawingml/2006/main" name="SEETemplate">
  <a:themeElements>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2235</TotalTime>
  <Words>2053</Words>
  <Application>Microsoft Office PowerPoint</Application>
  <PresentationFormat>On-screen Show (4:3)</PresentationFormat>
  <Paragraphs>494</Paragraphs>
  <Slides>51</Slides>
  <Notes>51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51</vt:i4>
      </vt:variant>
    </vt:vector>
  </HeadingPairs>
  <TitlesOfParts>
    <vt:vector size="54" baseType="lpstr">
      <vt:lpstr>SEETemplate</vt:lpstr>
      <vt:lpstr>Document</vt:lpstr>
      <vt:lpstr>Chart</vt:lpstr>
      <vt:lpstr>    Modelling  Society Energy Environment systems modelling        </vt:lpstr>
      <vt:lpstr>Modelling: Contents</vt:lpstr>
      <vt:lpstr>What are models for?</vt:lpstr>
      <vt:lpstr>The society, energy, environment system</vt:lpstr>
      <vt:lpstr>The energy system: demand and supply options</vt:lpstr>
      <vt:lpstr>What is a model?</vt:lpstr>
      <vt:lpstr>The society, energy environment system and models</vt:lpstr>
      <vt:lpstr>The modelling process</vt:lpstr>
      <vt:lpstr>Model and data implementation</vt:lpstr>
      <vt:lpstr>The energy service chain</vt:lpstr>
      <vt:lpstr>Data: endogenous</vt:lpstr>
      <vt:lpstr>Data: exogenous</vt:lpstr>
      <vt:lpstr>DYNAMICS – WHAT AND WHY</vt:lpstr>
      <vt:lpstr>Time dynamics:  years</vt:lpstr>
      <vt:lpstr>Stock  dynamics; years - examples</vt:lpstr>
      <vt:lpstr>Stock dynamics and scrappage - cars</vt:lpstr>
      <vt:lpstr>Time dynamics:  operation</vt:lpstr>
      <vt:lpstr>Building dynamics   </vt:lpstr>
      <vt:lpstr>The Physical Environment  </vt:lpstr>
      <vt:lpstr>Hourly weather :  March</vt:lpstr>
      <vt:lpstr>Hourly  weather: August</vt:lpstr>
      <vt:lpstr>Hourly weather : January</vt:lpstr>
      <vt:lpstr> Milton Keynes Linford house hourly heat loads</vt:lpstr>
      <vt:lpstr>Daily weather and fuel consumption: wks 1/2</vt:lpstr>
      <vt:lpstr>UK energy, space and time : animated</vt:lpstr>
      <vt:lpstr>VarInt : Day sampling : animation</vt:lpstr>
      <vt:lpstr>UK Energy flow chart: 1990</vt:lpstr>
      <vt:lpstr>UK Energy flow chart: Animation 1990 to 2050</vt:lpstr>
      <vt:lpstr>Scenario context: UK Energy flow chart: 2050</vt:lpstr>
      <vt:lpstr>Objectives, instruments and measures</vt:lpstr>
      <vt:lpstr>Ethics: equal CO2 emission per person?</vt:lpstr>
      <vt:lpstr>OBJECTIVES OF STRATEGY</vt:lpstr>
      <vt:lpstr>Policy measures: physical measures and rate of change</vt:lpstr>
      <vt:lpstr>Auto-Oil programmes: objectives and scope </vt:lpstr>
      <vt:lpstr>Auto-Oil I - Structure</vt:lpstr>
      <vt:lpstr>Possible objectives, constraints and implications</vt:lpstr>
      <vt:lpstr>Analytic schema : physical process and costs</vt:lpstr>
      <vt:lpstr>Outdoor pollution concentration</vt:lpstr>
      <vt:lpstr>Technical basis: SEEScen: Society, Energy, Environment Scenario model</vt:lpstr>
      <vt:lpstr>AN OVERALL DATA AND MODELLING SCHEMA</vt:lpstr>
      <vt:lpstr>Stock model</vt:lpstr>
      <vt:lpstr>Stock model - parameters</vt:lpstr>
      <vt:lpstr>UK dwellings scenario illustration: database 1</vt:lpstr>
      <vt:lpstr>UK dwellings scenario : database 2</vt:lpstr>
      <vt:lpstr>UK dwellings scenario (illustration)</vt:lpstr>
      <vt:lpstr>Transport : system, instruments and measures</vt:lpstr>
      <vt:lpstr>Overview</vt:lpstr>
      <vt:lpstr>Local impacts </vt:lpstr>
      <vt:lpstr>AviAn – aircraft model</vt:lpstr>
      <vt:lpstr>Switch to optimisation</vt:lpstr>
      <vt:lpstr>Modelling work</vt:lpstr>
    </vt:vector>
  </TitlesOfParts>
  <Company>UCL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Modelling  Society Energy Environment systems modelling        </dc:title>
  <dc:creator>Andy Stone</dc:creator>
  <cp:lastModifiedBy>Mark</cp:lastModifiedBy>
  <cp:revision>32</cp:revision>
  <dcterms:created xsi:type="dcterms:W3CDTF">2010-01-18T15:35:58Z</dcterms:created>
  <dcterms:modified xsi:type="dcterms:W3CDTF">2013-01-16T17:52:10Z</dcterms:modified>
</cp:coreProperties>
</file>